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256" r:id="rId2"/>
    <p:sldId id="270" r:id="rId3"/>
    <p:sldId id="271" r:id="rId4"/>
    <p:sldId id="457" r:id="rId5"/>
    <p:sldId id="272" r:id="rId6"/>
    <p:sldId id="458" r:id="rId7"/>
    <p:sldId id="273" r:id="rId8"/>
    <p:sldId id="274" r:id="rId9"/>
    <p:sldId id="265" r:id="rId10"/>
    <p:sldId id="275" r:id="rId11"/>
    <p:sldId id="455" r:id="rId12"/>
    <p:sldId id="277" r:id="rId13"/>
    <p:sldId id="291" r:id="rId14"/>
    <p:sldId id="266" r:id="rId15"/>
    <p:sldId id="456" r:id="rId16"/>
    <p:sldId id="443" r:id="rId17"/>
    <p:sldId id="326" r:id="rId18"/>
    <p:sldId id="296" r:id="rId19"/>
    <p:sldId id="297" r:id="rId20"/>
    <p:sldId id="298" r:id="rId21"/>
    <p:sldId id="444" r:id="rId22"/>
    <p:sldId id="445" r:id="rId23"/>
    <p:sldId id="446" r:id="rId24"/>
    <p:sldId id="447" r:id="rId25"/>
    <p:sldId id="448" r:id="rId26"/>
    <p:sldId id="459" r:id="rId27"/>
    <p:sldId id="449" r:id="rId28"/>
    <p:sldId id="450" r:id="rId29"/>
    <p:sldId id="293" r:id="rId30"/>
    <p:sldId id="442" r:id="rId31"/>
    <p:sldId id="300" r:id="rId32"/>
    <p:sldId id="460" r:id="rId33"/>
    <p:sldId id="301" r:id="rId34"/>
    <p:sldId id="334" r:id="rId35"/>
    <p:sldId id="452" r:id="rId36"/>
    <p:sldId id="451" r:id="rId37"/>
    <p:sldId id="453" r:id="rId38"/>
    <p:sldId id="339" r:id="rId39"/>
    <p:sldId id="340" r:id="rId40"/>
    <p:sldId id="338" r:id="rId41"/>
    <p:sldId id="454" r:id="rId42"/>
    <p:sldId id="341" r:id="rId43"/>
    <p:sldId id="342" r:id="rId44"/>
    <p:sldId id="343" r:id="rId45"/>
    <p:sldId id="344" r:id="rId46"/>
    <p:sldId id="346" r:id="rId47"/>
    <p:sldId id="345" r:id="rId48"/>
    <p:sldId id="347" r:id="rId49"/>
    <p:sldId id="348" r:id="rId50"/>
    <p:sldId id="349" r:id="rId51"/>
    <p:sldId id="350" r:id="rId52"/>
    <p:sldId id="351" r:id="rId53"/>
    <p:sldId id="352" r:id="rId54"/>
    <p:sldId id="353" r:id="rId55"/>
    <p:sldId id="354" r:id="rId56"/>
    <p:sldId id="355" r:id="rId57"/>
    <p:sldId id="299" r:id="rId58"/>
    <p:sldId id="290" r:id="rId59"/>
    <p:sldId id="318" r:id="rId60"/>
    <p:sldId id="357" r:id="rId61"/>
    <p:sldId id="358" r:id="rId62"/>
    <p:sldId id="359" r:id="rId63"/>
    <p:sldId id="360" r:id="rId64"/>
    <p:sldId id="361" r:id="rId65"/>
    <p:sldId id="362" r:id="rId66"/>
    <p:sldId id="363" r:id="rId67"/>
    <p:sldId id="462" r:id="rId68"/>
    <p:sldId id="365" r:id="rId69"/>
    <p:sldId id="463" r:id="rId70"/>
    <p:sldId id="366" r:id="rId71"/>
    <p:sldId id="367" r:id="rId72"/>
    <p:sldId id="368" r:id="rId73"/>
    <p:sldId id="364" r:id="rId74"/>
    <p:sldId id="369" r:id="rId75"/>
    <p:sldId id="370" r:id="rId76"/>
    <p:sldId id="477" r:id="rId77"/>
    <p:sldId id="371" r:id="rId78"/>
    <p:sldId id="356" r:id="rId79"/>
    <p:sldId id="464" r:id="rId80"/>
    <p:sldId id="404" r:id="rId81"/>
    <p:sldId id="465" r:id="rId82"/>
    <p:sldId id="279" r:id="rId83"/>
    <p:sldId id="280" r:id="rId84"/>
    <p:sldId id="466" r:id="rId85"/>
    <p:sldId id="405" r:id="rId86"/>
    <p:sldId id="470" r:id="rId87"/>
    <p:sldId id="282" r:id="rId88"/>
    <p:sldId id="467" r:id="rId89"/>
    <p:sldId id="283" r:id="rId90"/>
    <p:sldId id="284" r:id="rId91"/>
    <p:sldId id="468" r:id="rId92"/>
    <p:sldId id="286" r:id="rId93"/>
    <p:sldId id="469" r:id="rId94"/>
    <p:sldId id="410" r:id="rId95"/>
    <p:sldId id="409" r:id="rId96"/>
    <p:sldId id="287" r:id="rId97"/>
    <p:sldId id="471" r:id="rId98"/>
    <p:sldId id="472" r:id="rId99"/>
    <p:sldId id="473" r:id="rId100"/>
    <p:sldId id="439" r:id="rId101"/>
    <p:sldId id="421" r:id="rId102"/>
    <p:sldId id="474" r:id="rId103"/>
    <p:sldId id="475" r:id="rId104"/>
    <p:sldId id="476" r:id="rId105"/>
    <p:sldId id="479" r:id="rId10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A4A28"/>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5" autoAdjust="0"/>
  </p:normalViewPr>
  <p:slideViewPr>
    <p:cSldViewPr snapToGrid="0" snapToObjects="1">
      <p:cViewPr>
        <p:scale>
          <a:sx n="60" d="100"/>
          <a:sy n="60" d="100"/>
        </p:scale>
        <p:origin x="-1656"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600"/>
    </p:cViewPr>
  </p:sorterViewPr>
  <p:notesViewPr>
    <p:cSldViewPr snapToGrid="0" snapToObjects="1">
      <p:cViewPr varScale="1">
        <p:scale>
          <a:sx n="50" d="100"/>
          <a:sy n="50" d="100"/>
        </p:scale>
        <p:origin x="294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2AE641E-CCE4-483D-A843-0B14CD6BF7A2}" type="datetimeFigureOut">
              <a:rPr lang="en-US" smtClean="0"/>
              <a:t>2/20/2019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0D62568-45A1-4DC0-A5FB-5CB2E46E6F22}" type="slidenum">
              <a:rPr lang="en-US" smtClean="0"/>
              <a:t>‹#›</a:t>
            </a:fld>
            <a:endParaRPr lang="en-US"/>
          </a:p>
        </p:txBody>
      </p:sp>
    </p:spTree>
    <p:extLst>
      <p:ext uri="{BB962C8B-B14F-4D97-AF65-F5344CB8AC3E}">
        <p14:creationId xmlns:p14="http://schemas.microsoft.com/office/powerpoint/2010/main" val="119724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B3BD99-4AFB-4C45-84FC-1BCE76485F9C}" type="datetimeFigureOut">
              <a:rPr lang="en-US" smtClean="0"/>
              <a:t>2/20/2019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73D493-FD8B-48A6-B5F9-5A26F9279016}" type="slidenum">
              <a:rPr lang="en-US" smtClean="0"/>
              <a:t>‹#›</a:t>
            </a:fld>
            <a:endParaRPr lang="en-US" dirty="0"/>
          </a:p>
        </p:txBody>
      </p:sp>
    </p:spTree>
    <p:extLst>
      <p:ext uri="{BB962C8B-B14F-4D97-AF65-F5344CB8AC3E}">
        <p14:creationId xmlns:p14="http://schemas.microsoft.com/office/powerpoint/2010/main" val="26221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3D493-FD8B-48A6-B5F9-5A26F9279016}" type="slidenum">
              <a:rPr lang="en-US" smtClean="0"/>
              <a:t>3</a:t>
            </a:fld>
            <a:endParaRPr lang="en-US" dirty="0"/>
          </a:p>
        </p:txBody>
      </p:sp>
    </p:spTree>
    <p:extLst>
      <p:ext uri="{BB962C8B-B14F-4D97-AF65-F5344CB8AC3E}">
        <p14:creationId xmlns:p14="http://schemas.microsoft.com/office/powerpoint/2010/main" val="115437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73D493-FD8B-48A6-B5F9-5A26F9279016}" type="slidenum">
              <a:rPr lang="en-US" smtClean="0"/>
              <a:t>33</a:t>
            </a:fld>
            <a:endParaRPr lang="en-US" dirty="0"/>
          </a:p>
        </p:txBody>
      </p:sp>
    </p:spTree>
    <p:extLst>
      <p:ext uri="{BB962C8B-B14F-4D97-AF65-F5344CB8AC3E}">
        <p14:creationId xmlns:p14="http://schemas.microsoft.com/office/powerpoint/2010/main" val="2581098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ront_backgro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4" y="17161"/>
            <a:ext cx="9144000" cy="6858000"/>
          </a:xfrm>
          <a:prstGeom prst="rect">
            <a:avLst/>
          </a:prstGeom>
        </p:spPr>
      </p:pic>
      <p:sp>
        <p:nvSpPr>
          <p:cNvPr id="2" name="Title 1"/>
          <p:cNvSpPr>
            <a:spLocks noGrp="1"/>
          </p:cNvSpPr>
          <p:nvPr>
            <p:ph type="ctrTitle"/>
          </p:nvPr>
        </p:nvSpPr>
        <p:spPr>
          <a:xfrm>
            <a:off x="685800" y="1770042"/>
            <a:ext cx="77724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40067"/>
            <a:ext cx="6400800" cy="1752600"/>
          </a:xfrm>
        </p:spPr>
        <p:txBody>
          <a:bodyPr>
            <a:normAutofit/>
          </a:bodyPr>
          <a:lstStyle>
            <a:lvl1pPr marL="0" indent="0" algn="ctr">
              <a:buNone/>
              <a:defRPr sz="2400">
                <a:solidFill>
                  <a:srgbClr val="0045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a:stretch>
            <a:fillRect/>
          </a:stretch>
        </p:blipFill>
        <p:spPr>
          <a:xfrm>
            <a:off x="497748" y="352625"/>
            <a:ext cx="4416919" cy="1211221"/>
          </a:xfrm>
          <a:prstGeom prst="rect">
            <a:avLst/>
          </a:prstGeom>
        </p:spPr>
      </p:pic>
      <p:sp>
        <p:nvSpPr>
          <p:cNvPr id="9" name="TextBox 8"/>
          <p:cNvSpPr txBox="1"/>
          <p:nvPr userDrawn="1"/>
        </p:nvSpPr>
        <p:spPr>
          <a:xfrm>
            <a:off x="6737839" y="6011931"/>
            <a:ext cx="2423325" cy="369332"/>
          </a:xfrm>
          <a:prstGeom prst="rect">
            <a:avLst/>
          </a:prstGeom>
          <a:noFill/>
        </p:spPr>
        <p:txBody>
          <a:bodyPr wrap="square" rtlCol="0">
            <a:spAutoFit/>
          </a:bodyPr>
          <a:lstStyle/>
          <a:p>
            <a:r>
              <a:rPr lang="en-US" b="0" spc="0" dirty="0" smtClean="0">
                <a:solidFill>
                  <a:schemeClr val="bg1"/>
                </a:solidFill>
              </a:rPr>
              <a:t>EmergeOrtho.com</a:t>
            </a:r>
            <a:endParaRPr lang="en-US" b="0" spc="0" dirty="0">
              <a:solidFill>
                <a:schemeClr val="bg1"/>
              </a:solidFill>
            </a:endParaRPr>
          </a:p>
        </p:txBody>
      </p:sp>
    </p:spTree>
    <p:extLst>
      <p:ext uri="{BB962C8B-B14F-4D97-AF65-F5344CB8AC3E}">
        <p14:creationId xmlns:p14="http://schemas.microsoft.com/office/powerpoint/2010/main" val="35688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aseline="0"/>
            </a:lvl1pPr>
          </a:lstStyle>
          <a:p>
            <a:r>
              <a:rPr lang="en-US" dirty="0" smtClean="0"/>
              <a:t>The Relationship of Thoughts, Beliefs &amp; Expectations to Pain &amp; Recovery in the </a:t>
            </a:r>
            <a:r>
              <a:rPr lang="en-US" smtClean="0"/>
              <a:t>Injure Worke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2107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side_backgroou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808F7-CB9D-1640-A0EE-5B8A5A847D07}" type="slidenum">
              <a:rPr lang="en-US" smtClean="0"/>
              <a:t>‹#›</a:t>
            </a:fld>
            <a:endParaRPr lang="en-US" dirty="0"/>
          </a:p>
        </p:txBody>
      </p:sp>
      <p:pic>
        <p:nvPicPr>
          <p:cNvPr id="9" name="Picture 8"/>
          <p:cNvPicPr>
            <a:picLocks noChangeAspect="1"/>
          </p:cNvPicPr>
          <p:nvPr userDrawn="1"/>
        </p:nvPicPr>
        <p:blipFill>
          <a:blip r:embed="rId5"/>
          <a:stretch>
            <a:fillRect/>
          </a:stretch>
        </p:blipFill>
        <p:spPr>
          <a:xfrm>
            <a:off x="8132704" y="5640768"/>
            <a:ext cx="659926" cy="715582"/>
          </a:xfrm>
          <a:prstGeom prst="rect">
            <a:avLst/>
          </a:prstGeom>
        </p:spPr>
      </p:pic>
    </p:spTree>
    <p:extLst>
      <p:ext uri="{BB962C8B-B14F-4D97-AF65-F5344CB8AC3E}">
        <p14:creationId xmlns:p14="http://schemas.microsoft.com/office/powerpoint/2010/main" val="279546994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600" b="1" kern="1200">
          <a:solidFill>
            <a:srgbClr val="CA4A28"/>
          </a:solidFill>
          <a:latin typeface="+mj-lt"/>
          <a:ea typeface="+mj-ea"/>
          <a:cs typeface="+mj-cs"/>
        </a:defRPr>
      </a:lvl1pPr>
    </p:titleStyle>
    <p:bodyStyle>
      <a:lvl1pPr marL="237744" indent="-457200" algn="l" defTabSz="457200" rtl="0" eaLnBrk="1" latinLnBrk="0" hangingPunct="1">
        <a:spcBef>
          <a:spcPct val="20000"/>
        </a:spcBef>
        <a:buSzPct val="80000"/>
        <a:buFont typeface="Wingdings" charset="2"/>
        <a:buChar char="u"/>
        <a:defRPr sz="2800" kern="1200">
          <a:solidFill>
            <a:srgbClr val="004586"/>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4586"/>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4586"/>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4586"/>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458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goodreads.com/work/quotes/1031493" TargetMode="External"/><Relationship Id="rId2" Type="http://schemas.openxmlformats.org/officeDocument/2006/relationships/hyperlink" Target="https://www.goodreads.com/author/show/9876.John_Milton"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_h5BZCf7yw"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books.google.com/books?id=X8z5vIfRldUC&amp;lpg=PP1&amp;dq=Counterclockwise:%20Mindful%20Health%20and%20the%20Power%20of%20Possibility&amp;pg=PA10#v=onepage&amp;q&amp;f=fals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The Relationship of Thoughts, Beliefs &amp; Expectations to Pain and Recovery in the Injured Worker</a:t>
            </a:r>
            <a:br>
              <a:rPr lang="en-US" dirty="0" smtClean="0"/>
            </a:br>
            <a:r>
              <a:rPr lang="en-US" dirty="0" smtClean="0"/>
              <a:t>Les Phillips, PhD, LP</a:t>
            </a:r>
            <a:br>
              <a:rPr lang="en-US" dirty="0" smtClean="0"/>
            </a:br>
            <a:r>
              <a:rPr lang="en-US" dirty="0" smtClean="0"/>
              <a:t>February, 2019</a:t>
            </a:r>
            <a:endParaRPr lang="en-US" dirty="0"/>
          </a:p>
        </p:txBody>
      </p:sp>
      <p:sp>
        <p:nvSpPr>
          <p:cNvPr id="4" name="Subtitle 3"/>
          <p:cNvSpPr>
            <a:spLocks noGrp="1"/>
          </p:cNvSpPr>
          <p:nvPr>
            <p:ph type="subTitle" idx="1"/>
          </p:nvPr>
        </p:nvSpPr>
        <p:spPr/>
        <p:txBody>
          <a:bodyPr/>
          <a:lstStyle/>
          <a:p>
            <a:pPr algn="l"/>
            <a:endParaRPr lang="en-US" dirty="0" smtClean="0"/>
          </a:p>
          <a:p>
            <a:pPr algn="l"/>
            <a:endParaRPr lang="en-US" dirty="0"/>
          </a:p>
        </p:txBody>
      </p:sp>
    </p:spTree>
    <p:extLst>
      <p:ext uri="{BB962C8B-B14F-4D97-AF65-F5344CB8AC3E}">
        <p14:creationId xmlns:p14="http://schemas.microsoft.com/office/powerpoint/2010/main" val="371138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678" y="274638"/>
            <a:ext cx="8229600" cy="1143000"/>
          </a:xfrm>
        </p:spPr>
        <p:txBody>
          <a:bodyPr>
            <a:normAutofit fontScale="90000"/>
          </a:bodyPr>
          <a:lstStyle/>
          <a:p>
            <a:r>
              <a:rPr lang="en-US" dirty="0"/>
              <a:t>The Relationship of Thoughts, Beliefs &amp; Expectations to Pain &amp; Recovery in the Injured Worker</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10</a:t>
            </a:fld>
            <a:endParaRPr lang="en-US" dirty="0"/>
          </a:p>
        </p:txBody>
      </p:sp>
      <p:pic>
        <p:nvPicPr>
          <p:cNvPr id="1026" name="Picture 2" descr="http://media.lakewood.org.edgesuite.net/JOM/images/Published/JoelOste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393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pPr marL="0" indent="0" fontAlgn="ctr">
              <a:buNone/>
            </a:pPr>
            <a:endParaRPr lang="en-US" dirty="0"/>
          </a:p>
          <a:p>
            <a:pPr marL="0" indent="0">
              <a:buNone/>
            </a:pPr>
            <a:r>
              <a:rPr lang="en-US" dirty="0" smtClean="0"/>
              <a:t>	</a:t>
            </a:r>
            <a:r>
              <a:rPr lang="en-US" sz="4400" dirty="0" smtClean="0"/>
              <a:t>“</a:t>
            </a:r>
            <a:r>
              <a:rPr lang="en-US" sz="4400" dirty="0"/>
              <a:t>The mind is its own place, and in itself </a:t>
            </a:r>
            <a:r>
              <a:rPr lang="en-US" sz="4400" dirty="0" smtClean="0"/>
              <a:t>	can </a:t>
            </a:r>
            <a:r>
              <a:rPr lang="en-US" sz="4400" dirty="0"/>
              <a:t>make a heaven of hell, </a:t>
            </a:r>
            <a:r>
              <a:rPr lang="en-US" sz="4400" dirty="0" smtClean="0"/>
              <a:t>or a </a:t>
            </a:r>
            <a:r>
              <a:rPr lang="en-US" sz="4400" dirty="0"/>
              <a:t>hell of </a:t>
            </a:r>
            <a:r>
              <a:rPr lang="en-US" sz="4400" dirty="0" smtClean="0"/>
              <a:t>heaven.”</a:t>
            </a:r>
            <a:r>
              <a:rPr lang="en-US" sz="4400" dirty="0"/>
              <a:t> </a:t>
            </a:r>
            <a:br>
              <a:rPr lang="en-US" sz="4400" dirty="0"/>
            </a:br>
            <a:r>
              <a:rPr lang="en-US" sz="4400" dirty="0" smtClean="0"/>
              <a:t>	―</a:t>
            </a:r>
            <a:r>
              <a:rPr lang="en-US" sz="4400" dirty="0"/>
              <a:t> </a:t>
            </a:r>
            <a:r>
              <a:rPr lang="en-US" sz="4400" b="1" dirty="0">
                <a:hlinkClick r:id="rId2"/>
              </a:rPr>
              <a:t>John Milton</a:t>
            </a:r>
            <a:r>
              <a:rPr lang="en-US" sz="4400" dirty="0"/>
              <a:t>, </a:t>
            </a:r>
            <a:r>
              <a:rPr lang="en-US" sz="4400" b="1" u="sng" dirty="0">
                <a:hlinkClick r:id="rId3"/>
              </a:rPr>
              <a:t>Paradise Lost</a:t>
            </a:r>
            <a:endParaRPr lang="en-US" sz="4400" dirty="0"/>
          </a:p>
          <a:p>
            <a:pPr marL="0" indent="0">
              <a:buNone/>
            </a:pPr>
            <a:endParaRPr lang="en-US" sz="4400" dirty="0"/>
          </a:p>
        </p:txBody>
      </p:sp>
    </p:spTree>
    <p:extLst>
      <p:ext uri="{BB962C8B-B14F-4D97-AF65-F5344CB8AC3E}">
        <p14:creationId xmlns:p14="http://schemas.microsoft.com/office/powerpoint/2010/main" val="6595940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Calm Center: Breathing in I am calm, breathing out, I smile.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580626"/>
            <a:ext cx="3829050" cy="407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856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pic>
        <p:nvPicPr>
          <p:cNvPr id="4" name="A_h5BZCf7yw"/>
          <p:cNvPicPr>
            <a:picLocks noGrp="1" noRot="1" noChangeAspect="1"/>
          </p:cNvPicPr>
          <p:nvPr>
            <p:ph idx="1"/>
            <a:videoFile r:link="rId1"/>
          </p:nvPr>
        </p:nvPicPr>
        <p:blipFill>
          <a:blip r:embed="rId3"/>
          <a:stretch>
            <a:fillRect/>
          </a:stretch>
        </p:blipFill>
        <p:spPr>
          <a:xfrm>
            <a:off x="577516" y="1615491"/>
            <a:ext cx="7794233" cy="4384256"/>
          </a:xfrm>
          <a:prstGeom prst="rect">
            <a:avLst/>
          </a:prstGeom>
        </p:spPr>
      </p:pic>
    </p:spTree>
    <p:extLst>
      <p:ext uri="{BB962C8B-B14F-4D97-AF65-F5344CB8AC3E}">
        <p14:creationId xmlns:p14="http://schemas.microsoft.com/office/powerpoint/2010/main" val="810029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r>
              <a:rPr lang="en-US" dirty="0" smtClean="0"/>
              <a:t>			</a:t>
            </a:r>
            <a:r>
              <a:rPr lang="en-US" sz="4800" b="1" dirty="0" smtClean="0"/>
              <a:t>Thank </a:t>
            </a:r>
            <a:r>
              <a:rPr lang="en-US" sz="4800" b="1" dirty="0" err="1" smtClean="0"/>
              <a:t>Y’all</a:t>
            </a:r>
            <a:r>
              <a:rPr lang="en-US" sz="4800" b="1" dirty="0" smtClean="0"/>
              <a:t> So Much!</a:t>
            </a:r>
          </a:p>
          <a:p>
            <a:pPr marL="0" indent="0">
              <a:buNone/>
            </a:pPr>
            <a:endParaRPr lang="en-US" sz="4800" b="1" dirty="0"/>
          </a:p>
          <a:p>
            <a:pPr marL="0" indent="0">
              <a:buNone/>
            </a:pPr>
            <a:r>
              <a:rPr lang="en-US" dirty="0" smtClean="0"/>
              <a:t>				</a:t>
            </a:r>
            <a:r>
              <a:rPr lang="en-US" sz="3200" dirty="0" smtClean="0"/>
              <a:t>	Les Phillips, PhD, LP, CCH</a:t>
            </a:r>
          </a:p>
          <a:p>
            <a:pPr marL="0" indent="0">
              <a:buNone/>
            </a:pPr>
            <a:r>
              <a:rPr lang="en-US" sz="3200" dirty="0"/>
              <a:t>	</a:t>
            </a:r>
            <a:r>
              <a:rPr lang="en-US" sz="3200" dirty="0" smtClean="0"/>
              <a:t>				Emergeortho.com</a:t>
            </a:r>
          </a:p>
          <a:p>
            <a:pPr marL="0" indent="0">
              <a:buNone/>
            </a:pPr>
            <a:r>
              <a:rPr lang="en-US" sz="3200" dirty="0"/>
              <a:t>	</a:t>
            </a:r>
            <a:r>
              <a:rPr lang="en-US" sz="3200" dirty="0" smtClean="0"/>
              <a:t>				Drlesphillips.com</a:t>
            </a:r>
            <a:endParaRPr lang="en-US" sz="3200" dirty="0"/>
          </a:p>
        </p:txBody>
      </p:sp>
    </p:spTree>
    <p:extLst>
      <p:ext uri="{BB962C8B-B14F-4D97-AF65-F5344CB8AC3E}">
        <p14:creationId xmlns:p14="http://schemas.microsoft.com/office/powerpoint/2010/main" val="31778308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a:t>
            </a:r>
            <a:r>
              <a:rPr lang="en-US" dirty="0" smtClean="0"/>
              <a:t>Worker-Resources &amp; References</a:t>
            </a:r>
            <a:endParaRPr lang="en-US" dirty="0"/>
          </a:p>
        </p:txBody>
      </p:sp>
      <p:sp>
        <p:nvSpPr>
          <p:cNvPr id="3" name="Content Placeholder 2"/>
          <p:cNvSpPr>
            <a:spLocks noGrp="1"/>
          </p:cNvSpPr>
          <p:nvPr>
            <p:ph idx="1"/>
          </p:nvPr>
        </p:nvSpPr>
        <p:spPr>
          <a:xfrm>
            <a:off x="457200" y="1529933"/>
            <a:ext cx="8229600" cy="4525963"/>
          </a:xfrm>
        </p:spPr>
        <p:txBody>
          <a:bodyPr>
            <a:normAutofit fontScale="92500" lnSpcReduction="20000"/>
          </a:bodyPr>
          <a:lstStyle/>
          <a:p>
            <a:r>
              <a:rPr lang="en-US" sz="3200" dirty="0" smtClean="0"/>
              <a:t>Healthpsych.com (</a:t>
            </a:r>
            <a:r>
              <a:rPr lang="en-US" sz="3200" dirty="0" err="1" smtClean="0"/>
              <a:t>Bruns</a:t>
            </a:r>
            <a:r>
              <a:rPr lang="en-US" sz="3200" dirty="0" smtClean="0"/>
              <a:t> &amp; </a:t>
            </a:r>
            <a:r>
              <a:rPr lang="en-US" sz="3200" dirty="0" err="1" smtClean="0"/>
              <a:t>Disorbio</a:t>
            </a:r>
            <a:r>
              <a:rPr lang="en-US" sz="3200" dirty="0" smtClean="0"/>
              <a:t> YouTube channel for more info on pain, disability and WC).</a:t>
            </a:r>
          </a:p>
          <a:p>
            <a:r>
              <a:rPr lang="en-US" sz="3200" dirty="0" smtClean="0"/>
              <a:t>Book</a:t>
            </a:r>
            <a:r>
              <a:rPr lang="en-US" sz="3200" u="sng" dirty="0" smtClean="0"/>
              <a:t>: Suggestible You: The Curious Science of Your Brain’s Ability to Deceive, Transform and Heal. </a:t>
            </a:r>
            <a:r>
              <a:rPr lang="en-US" sz="3200" dirty="0" smtClean="0"/>
              <a:t>Erik Vance.</a:t>
            </a:r>
          </a:p>
          <a:p>
            <a:r>
              <a:rPr lang="en-US" sz="3200" dirty="0" smtClean="0"/>
              <a:t>Tony Robbins. “The Emotional Flood Exercise.” Oprah’s </a:t>
            </a:r>
            <a:r>
              <a:rPr lang="en-US" sz="3200" dirty="0" err="1" smtClean="0"/>
              <a:t>Lifeclass</a:t>
            </a:r>
            <a:r>
              <a:rPr lang="en-US" sz="3200" dirty="0" smtClean="0"/>
              <a:t> Oprah </a:t>
            </a:r>
            <a:r>
              <a:rPr lang="en-US" sz="3200" dirty="0"/>
              <a:t>Winfrey </a:t>
            </a:r>
            <a:r>
              <a:rPr lang="en-US" sz="3200" dirty="0" smtClean="0"/>
              <a:t>Network https</a:t>
            </a:r>
            <a:r>
              <a:rPr lang="en-US" sz="3200" dirty="0"/>
              <a:t>://</a:t>
            </a:r>
            <a:r>
              <a:rPr lang="en-US" sz="3000" dirty="0" smtClean="0"/>
              <a:t>www.youtube.com/watch?v=A_h5BZCf7yw</a:t>
            </a:r>
          </a:p>
          <a:p>
            <a:pPr marL="457200"/>
            <a:r>
              <a:rPr lang="en-US" sz="3200" dirty="0" smtClean="0"/>
              <a:t>Harry Cohen: TED Talk-</a:t>
            </a:r>
            <a:r>
              <a:rPr lang="en-US" sz="3200" dirty="0" err="1" smtClean="0"/>
              <a:t>Heliotropic</a:t>
            </a:r>
            <a:r>
              <a:rPr lang="en-US" sz="3200" dirty="0" smtClean="0"/>
              <a:t> </a:t>
            </a:r>
            <a:r>
              <a:rPr lang="en-US" sz="3200" dirty="0" err="1" smtClean="0"/>
              <a:t>Leardership</a:t>
            </a:r>
            <a:endParaRPr lang="en-US" sz="3200" dirty="0" smtClean="0"/>
          </a:p>
          <a:p>
            <a:pPr marL="0" indent="0">
              <a:buNone/>
            </a:pPr>
            <a:r>
              <a:rPr lang="en-US" sz="3200" dirty="0"/>
              <a:t>https://www.youtube.com/watch?v=c4QUp6tuo-E</a:t>
            </a:r>
            <a:endParaRPr lang="en-US" sz="3200" dirty="0" smtClean="0"/>
          </a:p>
          <a:p>
            <a:pPr marL="0" indent="0">
              <a:buNone/>
            </a:pPr>
            <a:endParaRPr lang="en-US" sz="3200" dirty="0" smtClean="0"/>
          </a:p>
          <a:p>
            <a:endParaRPr lang="en-US" sz="3200" dirty="0"/>
          </a:p>
          <a:p>
            <a:endParaRPr lang="en-US" sz="3200" dirty="0" smtClean="0"/>
          </a:p>
        </p:txBody>
      </p:sp>
    </p:spTree>
    <p:extLst>
      <p:ext uri="{BB962C8B-B14F-4D97-AF65-F5344CB8AC3E}">
        <p14:creationId xmlns:p14="http://schemas.microsoft.com/office/powerpoint/2010/main" val="39986228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ontent Placeholder 56"/>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E7808F7-CB9D-1640-A0EE-5B8A5A847D07}" type="slidenum">
              <a:rPr lang="en-US" smtClean="0"/>
              <a:t>105</a:t>
            </a:fld>
            <a:endParaRPr lang="en-US" dirty="0"/>
          </a:p>
        </p:txBody>
      </p:sp>
      <p:sp>
        <p:nvSpPr>
          <p:cNvPr id="5" name="Rectangle 2-1">
            <a:hlinkClick r:id="" action="ppaction://macro?name=RevealLetter"/>
          </p:cNvPr>
          <p:cNvSpPr>
            <a:spLocks noChangeAspect="1"/>
          </p:cNvSpPr>
          <p:nvPr/>
        </p:nvSpPr>
        <p:spPr>
          <a:xfrm>
            <a:off x="1425866"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6" name="Rectangle 2-2">
            <a:hlinkClick r:id="" action="ppaction://macro?name=RevealLetter"/>
          </p:cNvPr>
          <p:cNvSpPr>
            <a:spLocks noChangeAspect="1"/>
          </p:cNvSpPr>
          <p:nvPr/>
        </p:nvSpPr>
        <p:spPr>
          <a:xfrm>
            <a:off x="1884243"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7" name="Rectangle 2-3">
            <a:hlinkClick r:id="" action="ppaction://macro?name=RevealLetter"/>
          </p:cNvPr>
          <p:cNvSpPr>
            <a:spLocks noChangeAspect="1"/>
          </p:cNvSpPr>
          <p:nvPr/>
        </p:nvSpPr>
        <p:spPr>
          <a:xfrm>
            <a:off x="2341474"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I</a:t>
            </a:r>
            <a:endParaRPr lang="en-US" sz="3200" b="1" dirty="0">
              <a:solidFill>
                <a:srgbClr val="FFFFFF"/>
              </a:solidFill>
            </a:endParaRPr>
          </a:p>
        </p:txBody>
      </p:sp>
      <p:sp>
        <p:nvSpPr>
          <p:cNvPr id="8" name="Rectangle 2-4">
            <a:hlinkClick r:id="" action="ppaction://macro?name=RevealLetter"/>
          </p:cNvPr>
          <p:cNvSpPr>
            <a:spLocks noChangeAspect="1"/>
          </p:cNvSpPr>
          <p:nvPr/>
        </p:nvSpPr>
        <p:spPr>
          <a:xfrm>
            <a:off x="2798705"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N</a:t>
            </a:r>
            <a:endParaRPr lang="en-US" sz="3200" b="1" dirty="0">
              <a:solidFill>
                <a:srgbClr val="FFFFFF"/>
              </a:solidFill>
            </a:endParaRPr>
          </a:p>
        </p:txBody>
      </p:sp>
      <p:sp>
        <p:nvSpPr>
          <p:cNvPr id="9" name="Rectangle 2-5">
            <a:hlinkClick r:id="" action="ppaction://macro?name=RevealLetter"/>
          </p:cNvPr>
          <p:cNvSpPr>
            <a:spLocks noChangeAspect="1"/>
          </p:cNvSpPr>
          <p:nvPr/>
        </p:nvSpPr>
        <p:spPr>
          <a:xfrm>
            <a:off x="3255936"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10" name="Rectangle 2-6">
            <a:hlinkClick r:id="" action="ppaction://macro?name=RevealLetter"/>
          </p:cNvPr>
          <p:cNvSpPr>
            <a:spLocks noChangeAspect="1"/>
          </p:cNvSpPr>
          <p:nvPr/>
        </p:nvSpPr>
        <p:spPr>
          <a:xfrm>
            <a:off x="3713167"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P</a:t>
            </a:r>
            <a:endParaRPr lang="en-US" sz="3200" b="1" dirty="0">
              <a:solidFill>
                <a:srgbClr val="FFFFFF"/>
              </a:solidFill>
            </a:endParaRPr>
          </a:p>
        </p:txBody>
      </p:sp>
      <p:sp>
        <p:nvSpPr>
          <p:cNvPr id="11" name="Rectangle 2-7">
            <a:hlinkClick r:id="" action="ppaction://macro?name=RevealLetter"/>
          </p:cNvPr>
          <p:cNvSpPr>
            <a:spLocks noChangeAspect="1"/>
          </p:cNvSpPr>
          <p:nvPr/>
        </p:nvSpPr>
        <p:spPr>
          <a:xfrm>
            <a:off x="4170398"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12" name="Rectangle 2-8">
            <a:hlinkClick r:id="" action="ppaction://macro?name=RevealLetter"/>
          </p:cNvPr>
          <p:cNvSpPr>
            <a:spLocks noChangeAspect="1"/>
          </p:cNvSpPr>
          <p:nvPr/>
        </p:nvSpPr>
        <p:spPr>
          <a:xfrm>
            <a:off x="4627629"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13" name="Rectangle 2-9">
            <a:hlinkClick r:id="" action="ppaction://macro?name=RevealLetter"/>
          </p:cNvPr>
          <p:cNvSpPr>
            <a:spLocks noChangeAspect="1"/>
          </p:cNvSpPr>
          <p:nvPr/>
        </p:nvSpPr>
        <p:spPr>
          <a:xfrm>
            <a:off x="5084860"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N</a:t>
            </a:r>
            <a:endParaRPr lang="en-US" sz="3200" b="1" dirty="0">
              <a:solidFill>
                <a:srgbClr val="FFFFFF"/>
              </a:solidFill>
            </a:endParaRPr>
          </a:p>
        </p:txBody>
      </p:sp>
      <p:sp>
        <p:nvSpPr>
          <p:cNvPr id="14" name="Rectangle 2-10">
            <a:hlinkClick r:id="" action="ppaction://macro?name=RevealLetter"/>
          </p:cNvPr>
          <p:cNvSpPr>
            <a:spLocks noChangeAspect="1"/>
          </p:cNvSpPr>
          <p:nvPr/>
        </p:nvSpPr>
        <p:spPr>
          <a:xfrm>
            <a:off x="5542091"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15" name="Rectangle 2-11">
            <a:hlinkClick r:id="" action="ppaction://macro?name=RevealLetter"/>
          </p:cNvPr>
          <p:cNvSpPr>
            <a:spLocks noChangeAspect="1"/>
          </p:cNvSpPr>
          <p:nvPr/>
        </p:nvSpPr>
        <p:spPr>
          <a:xfrm>
            <a:off x="5999322"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16" name="Rectangle 2-12">
            <a:hlinkClick r:id="" action="ppaction://macro?name=RevealLetter"/>
          </p:cNvPr>
          <p:cNvSpPr>
            <a:spLocks noChangeAspect="1"/>
          </p:cNvSpPr>
          <p:nvPr/>
        </p:nvSpPr>
        <p:spPr>
          <a:xfrm>
            <a:off x="6456553"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17" name="Rectangle 2-13">
            <a:hlinkClick r:id="" action="ppaction://macro?name=RevealLetter"/>
          </p:cNvPr>
          <p:cNvSpPr>
            <a:spLocks noChangeAspect="1"/>
          </p:cNvSpPr>
          <p:nvPr/>
        </p:nvSpPr>
        <p:spPr>
          <a:xfrm>
            <a:off x="6913813" y="148564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18" name="Rectangle 1-1">
            <a:hlinkClick r:id="" action="ppaction://macro?name=RevealLetter"/>
          </p:cNvPr>
          <p:cNvSpPr>
            <a:spLocks noChangeAspect="1"/>
          </p:cNvSpPr>
          <p:nvPr/>
        </p:nvSpPr>
        <p:spPr>
          <a:xfrm>
            <a:off x="1884243"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T</a:t>
            </a:r>
            <a:endParaRPr lang="en-US" sz="3200" b="1" dirty="0">
              <a:solidFill>
                <a:srgbClr val="FFFFFF"/>
              </a:solidFill>
            </a:endParaRPr>
          </a:p>
        </p:txBody>
      </p:sp>
      <p:sp>
        <p:nvSpPr>
          <p:cNvPr id="21" name="Rectangle 1-4">
            <a:hlinkClick r:id="" action="ppaction://macro?name=RevealLetter"/>
          </p:cNvPr>
          <p:cNvSpPr>
            <a:spLocks noChangeAspect="1"/>
          </p:cNvSpPr>
          <p:nvPr/>
        </p:nvSpPr>
        <p:spPr>
          <a:xfrm>
            <a:off x="3255945"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22" name="Rectangle 1-5">
            <a:hlinkClick r:id="" action="ppaction://macro?name=RevealLetter"/>
          </p:cNvPr>
          <p:cNvSpPr>
            <a:spLocks noChangeAspect="1"/>
          </p:cNvSpPr>
          <p:nvPr/>
        </p:nvSpPr>
        <p:spPr>
          <a:xfrm>
            <a:off x="3713179"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G</a:t>
            </a:r>
            <a:endParaRPr lang="en-US" sz="3200" b="1" dirty="0">
              <a:solidFill>
                <a:srgbClr val="FFFFFF"/>
              </a:solidFill>
            </a:endParaRPr>
          </a:p>
        </p:txBody>
      </p:sp>
      <p:sp>
        <p:nvSpPr>
          <p:cNvPr id="23" name="Rectangle 1-6">
            <a:hlinkClick r:id="" action="ppaction://macro?name=RevealLetter"/>
          </p:cNvPr>
          <p:cNvSpPr>
            <a:spLocks noChangeAspect="1"/>
          </p:cNvSpPr>
          <p:nvPr/>
        </p:nvSpPr>
        <p:spPr>
          <a:xfrm>
            <a:off x="4170413"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24" name="Rectangle 1-7">
            <a:hlinkClick r:id="" action="ppaction://macro?name=RevealLetter"/>
          </p:cNvPr>
          <p:cNvSpPr>
            <a:spLocks noChangeAspect="1"/>
          </p:cNvSpPr>
          <p:nvPr/>
        </p:nvSpPr>
        <p:spPr>
          <a:xfrm>
            <a:off x="4627647"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25" name="Rectangle 1-8">
            <a:hlinkClick r:id="" action="ppaction://macro?name=RevealLetter"/>
          </p:cNvPr>
          <p:cNvSpPr>
            <a:spLocks noChangeAspect="1"/>
          </p:cNvSpPr>
          <p:nvPr/>
        </p:nvSpPr>
        <p:spPr>
          <a:xfrm>
            <a:off x="5103948"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N</a:t>
            </a:r>
            <a:endParaRPr lang="en-US" sz="3200" b="1" dirty="0">
              <a:solidFill>
                <a:srgbClr val="FFFFFF"/>
              </a:solidFill>
            </a:endParaRPr>
          </a:p>
        </p:txBody>
      </p:sp>
      <p:sp>
        <p:nvSpPr>
          <p:cNvPr id="26" name="Rectangle 1-9">
            <a:hlinkClick r:id="" action="ppaction://macro?name=RevealLetter"/>
          </p:cNvPr>
          <p:cNvSpPr>
            <a:spLocks noChangeAspect="1"/>
          </p:cNvSpPr>
          <p:nvPr/>
        </p:nvSpPr>
        <p:spPr>
          <a:xfrm>
            <a:off x="5542115"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S</a:t>
            </a:r>
            <a:endParaRPr lang="en-US" sz="3200" b="1" dirty="0">
              <a:solidFill>
                <a:srgbClr val="FFFFFF"/>
              </a:solidFill>
            </a:endParaRPr>
          </a:p>
        </p:txBody>
      </p:sp>
      <p:sp>
        <p:nvSpPr>
          <p:cNvPr id="27" name="Rectangle 1-10">
            <a:hlinkClick r:id="" action="ppaction://macro?name=RevealLetter"/>
          </p:cNvPr>
          <p:cNvSpPr>
            <a:spLocks noChangeAspect="1"/>
          </p:cNvSpPr>
          <p:nvPr/>
        </p:nvSpPr>
        <p:spPr>
          <a:xfrm>
            <a:off x="5999349"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28" name="Rectangle 1-11">
            <a:hlinkClick r:id="" action="ppaction://macro?name=RevealLetter"/>
          </p:cNvPr>
          <p:cNvSpPr>
            <a:spLocks noChangeAspect="1"/>
          </p:cNvSpPr>
          <p:nvPr/>
        </p:nvSpPr>
        <p:spPr>
          <a:xfrm>
            <a:off x="6456583"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29" name="Rectangle 1-12">
            <a:hlinkClick r:id="" action="ppaction://macro?name=RevealLetter"/>
          </p:cNvPr>
          <p:cNvSpPr>
            <a:spLocks noChangeAspect="1"/>
          </p:cNvSpPr>
          <p:nvPr/>
        </p:nvSpPr>
        <p:spPr>
          <a:xfrm>
            <a:off x="6913813" y="93700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30" name="Rectangle 4-1">
            <a:hlinkClick r:id="" action="ppaction://macro?name=RevealLetter"/>
          </p:cNvPr>
          <p:cNvSpPr>
            <a:spLocks noChangeAspect="1"/>
          </p:cNvSpPr>
          <p:nvPr/>
        </p:nvSpPr>
        <p:spPr>
          <a:xfrm>
            <a:off x="1903310" y="2567299"/>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I</a:t>
            </a:r>
            <a:endParaRPr lang="en-US" sz="3200" b="1" dirty="0">
              <a:solidFill>
                <a:srgbClr val="FFFFFF"/>
              </a:solidFill>
            </a:endParaRPr>
          </a:p>
        </p:txBody>
      </p:sp>
      <p:sp>
        <p:nvSpPr>
          <p:cNvPr id="31" name="Rectangle 4-2">
            <a:hlinkClick r:id="" action="ppaction://macro?name=RevealLetter"/>
          </p:cNvPr>
          <p:cNvSpPr>
            <a:spLocks noChangeAspect="1"/>
          </p:cNvSpPr>
          <p:nvPr/>
        </p:nvSpPr>
        <p:spPr>
          <a:xfrm>
            <a:off x="2341477"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N</a:t>
            </a:r>
            <a:endParaRPr lang="en-US" sz="3200" b="1" dirty="0">
              <a:solidFill>
                <a:srgbClr val="FFFFFF"/>
              </a:solidFill>
            </a:endParaRPr>
          </a:p>
        </p:txBody>
      </p:sp>
      <p:sp>
        <p:nvSpPr>
          <p:cNvPr id="32" name="Rectangle 4-3">
            <a:hlinkClick r:id="" action="ppaction://macro?name=RevealLetter"/>
          </p:cNvPr>
          <p:cNvSpPr>
            <a:spLocks noChangeAspect="1"/>
          </p:cNvSpPr>
          <p:nvPr/>
        </p:nvSpPr>
        <p:spPr>
          <a:xfrm>
            <a:off x="3537509" y="6372330"/>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33" name="Rectangle 4-4">
            <a:hlinkClick r:id="" action="ppaction://macro?name=RevealLetter"/>
          </p:cNvPr>
          <p:cNvSpPr>
            <a:spLocks noChangeAspect="1"/>
          </p:cNvSpPr>
          <p:nvPr/>
        </p:nvSpPr>
        <p:spPr>
          <a:xfrm>
            <a:off x="3255945"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T</a:t>
            </a:r>
            <a:endParaRPr lang="en-US" sz="3200" b="1" dirty="0">
              <a:solidFill>
                <a:srgbClr val="FFFFFF"/>
              </a:solidFill>
            </a:endParaRPr>
          </a:p>
        </p:txBody>
      </p:sp>
      <p:sp>
        <p:nvSpPr>
          <p:cNvPr id="34" name="Rectangle 4-5">
            <a:hlinkClick r:id="" action="ppaction://macro?name=RevealLetter"/>
          </p:cNvPr>
          <p:cNvSpPr>
            <a:spLocks noChangeAspect="1"/>
          </p:cNvSpPr>
          <p:nvPr/>
        </p:nvSpPr>
        <p:spPr>
          <a:xfrm>
            <a:off x="3713179"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H</a:t>
            </a:r>
            <a:endParaRPr lang="en-US" sz="3200" b="1" dirty="0">
              <a:solidFill>
                <a:srgbClr val="FFFFFF"/>
              </a:solidFill>
            </a:endParaRPr>
          </a:p>
        </p:txBody>
      </p:sp>
      <p:sp>
        <p:nvSpPr>
          <p:cNvPr id="35" name="Rectangle 4-6">
            <a:hlinkClick r:id="" action="ppaction://macro?name=RevealLetter"/>
          </p:cNvPr>
          <p:cNvSpPr>
            <a:spLocks noChangeAspect="1"/>
          </p:cNvSpPr>
          <p:nvPr/>
        </p:nvSpPr>
        <p:spPr>
          <a:xfrm>
            <a:off x="4170413"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E </a:t>
            </a:r>
            <a:endParaRPr lang="en-US" sz="3200" b="1" dirty="0">
              <a:solidFill>
                <a:srgbClr val="FFFFFF"/>
              </a:solidFill>
            </a:endParaRPr>
          </a:p>
        </p:txBody>
      </p:sp>
      <p:sp>
        <p:nvSpPr>
          <p:cNvPr id="36" name="Rectangle 4-7">
            <a:hlinkClick r:id="" action="ppaction://macro?name=RevealLetter"/>
          </p:cNvPr>
          <p:cNvSpPr>
            <a:spLocks noChangeAspect="1"/>
          </p:cNvSpPr>
          <p:nvPr/>
        </p:nvSpPr>
        <p:spPr>
          <a:xfrm>
            <a:off x="4627647"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37" name="Rectangle 4-8">
            <a:hlinkClick r:id="" action="ppaction://macro?name=RevealLetter"/>
          </p:cNvPr>
          <p:cNvSpPr>
            <a:spLocks noChangeAspect="1"/>
          </p:cNvSpPr>
          <p:nvPr/>
        </p:nvSpPr>
        <p:spPr>
          <a:xfrm>
            <a:off x="5084881"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B</a:t>
            </a:r>
            <a:endParaRPr lang="en-US" sz="3200" b="1" dirty="0">
              <a:solidFill>
                <a:srgbClr val="FFFFFF"/>
              </a:solidFill>
            </a:endParaRPr>
          </a:p>
        </p:txBody>
      </p:sp>
      <p:sp>
        <p:nvSpPr>
          <p:cNvPr id="38" name="Rectangle 4-9">
            <a:hlinkClick r:id="" action="ppaction://macro?name=RevealLetter"/>
          </p:cNvPr>
          <p:cNvSpPr>
            <a:spLocks noChangeAspect="1"/>
          </p:cNvSpPr>
          <p:nvPr/>
        </p:nvSpPr>
        <p:spPr>
          <a:xfrm>
            <a:off x="5542115"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R</a:t>
            </a:r>
            <a:endParaRPr lang="en-US" sz="3200" b="1" dirty="0">
              <a:solidFill>
                <a:srgbClr val="FFFFFF"/>
              </a:solidFill>
            </a:endParaRPr>
          </a:p>
        </p:txBody>
      </p:sp>
      <p:sp>
        <p:nvSpPr>
          <p:cNvPr id="39" name="Rectangle 4-10">
            <a:hlinkClick r:id="" action="ppaction://macro?name=RevealLetter"/>
          </p:cNvPr>
          <p:cNvSpPr>
            <a:spLocks noChangeAspect="1"/>
          </p:cNvSpPr>
          <p:nvPr/>
        </p:nvSpPr>
        <p:spPr>
          <a:xfrm>
            <a:off x="5999349"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40" name="Rectangle 4-11">
            <a:hlinkClick r:id="" action="ppaction://macro?name=RevealLetter"/>
          </p:cNvPr>
          <p:cNvSpPr>
            <a:spLocks noChangeAspect="1"/>
          </p:cNvSpPr>
          <p:nvPr/>
        </p:nvSpPr>
        <p:spPr>
          <a:xfrm>
            <a:off x="6456583" y="258292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41" name="Rectangle 4-12">
            <a:hlinkClick r:id="" action="ppaction://macro?name=RevealLetter"/>
          </p:cNvPr>
          <p:cNvSpPr>
            <a:spLocks noChangeAspect="1"/>
          </p:cNvSpPr>
          <p:nvPr/>
        </p:nvSpPr>
        <p:spPr>
          <a:xfrm>
            <a:off x="6913813" y="2582922"/>
            <a:ext cx="419100" cy="2285292"/>
          </a:xfrm>
          <a:prstGeom prst="rect">
            <a:avLst/>
          </a:prstGeom>
          <a:solidFill>
            <a:scrgbClr r="0" g="0" b="0">
              <a:alpha val="0"/>
            </a:sc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N</a:t>
            </a:r>
            <a:endParaRPr lang="en-US" sz="3200" b="1" dirty="0">
              <a:solidFill>
                <a:srgbClr val="FFFFFF"/>
              </a:solidFill>
            </a:endParaRPr>
          </a:p>
        </p:txBody>
      </p:sp>
      <p:sp>
        <p:nvSpPr>
          <p:cNvPr id="42" name="Rectangle 3-1">
            <a:hlinkClick r:id="" action="ppaction://macro?name=RevealLetter"/>
          </p:cNvPr>
          <p:cNvSpPr>
            <a:spLocks noChangeAspect="1"/>
          </p:cNvSpPr>
          <p:nvPr/>
        </p:nvSpPr>
        <p:spPr>
          <a:xfrm>
            <a:off x="1425866"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43" name="Rectangle 3-2">
            <a:hlinkClick r:id="" action="ppaction://macro?name=RevealLetter"/>
          </p:cNvPr>
          <p:cNvSpPr>
            <a:spLocks noChangeAspect="1"/>
          </p:cNvSpPr>
          <p:nvPr/>
        </p:nvSpPr>
        <p:spPr>
          <a:xfrm>
            <a:off x="1884243"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L</a:t>
            </a:r>
            <a:endParaRPr lang="en-US" sz="3200" b="1" dirty="0">
              <a:solidFill>
                <a:srgbClr val="FFFFFF"/>
              </a:solidFill>
            </a:endParaRPr>
          </a:p>
        </p:txBody>
      </p:sp>
      <p:sp>
        <p:nvSpPr>
          <p:cNvPr id="44" name="Rectangle 3-3">
            <a:hlinkClick r:id="" action="ppaction://macro?name=RevealLetter"/>
          </p:cNvPr>
          <p:cNvSpPr>
            <a:spLocks noChangeAspect="1"/>
          </p:cNvSpPr>
          <p:nvPr/>
        </p:nvSpPr>
        <p:spPr>
          <a:xfrm>
            <a:off x="2341474"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_</a:t>
            </a:r>
            <a:endParaRPr lang="en-US" sz="3200" b="1" dirty="0">
              <a:solidFill>
                <a:srgbClr val="FFFFFF"/>
              </a:solidFill>
            </a:endParaRPr>
          </a:p>
        </p:txBody>
      </p:sp>
      <p:sp>
        <p:nvSpPr>
          <p:cNvPr id="46" name="Rectangle 3-5">
            <a:hlinkClick r:id="" action="ppaction://macro?name=RevealLetter"/>
          </p:cNvPr>
          <p:cNvSpPr>
            <a:spLocks noChangeAspect="1"/>
          </p:cNvSpPr>
          <p:nvPr/>
        </p:nvSpPr>
        <p:spPr>
          <a:xfrm>
            <a:off x="3255936"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47" name="Rectangle 3-6">
            <a:hlinkClick r:id="" action="ppaction://macro?name=RevealLetter"/>
          </p:cNvPr>
          <p:cNvSpPr>
            <a:spLocks noChangeAspect="1"/>
          </p:cNvSpPr>
          <p:nvPr/>
        </p:nvSpPr>
        <p:spPr>
          <a:xfrm>
            <a:off x="3713167"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M</a:t>
            </a:r>
            <a:endParaRPr lang="en-US" sz="3200" b="1" dirty="0">
              <a:solidFill>
                <a:srgbClr val="FFFFFF"/>
              </a:solidFill>
            </a:endParaRPr>
          </a:p>
        </p:txBody>
      </p:sp>
      <p:sp>
        <p:nvSpPr>
          <p:cNvPr id="49" name="Rectangle 3-8">
            <a:hlinkClick r:id="" action="ppaction://macro?name=RevealLetter"/>
          </p:cNvPr>
          <p:cNvSpPr>
            <a:spLocks noChangeAspect="1"/>
          </p:cNvSpPr>
          <p:nvPr/>
        </p:nvSpPr>
        <p:spPr>
          <a:xfrm>
            <a:off x="4627629"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I</a:t>
            </a:r>
            <a:endParaRPr lang="en-US" sz="3200" b="1" dirty="0">
              <a:solidFill>
                <a:srgbClr val="FFFFFF"/>
              </a:solidFill>
            </a:endParaRPr>
          </a:p>
        </p:txBody>
      </p:sp>
      <p:sp>
        <p:nvSpPr>
          <p:cNvPr id="50" name="Rectangle 3-9">
            <a:hlinkClick r:id="" action="ppaction://macro?name=RevealLetter"/>
          </p:cNvPr>
          <p:cNvSpPr>
            <a:spLocks noChangeAspect="1"/>
          </p:cNvSpPr>
          <p:nvPr/>
        </p:nvSpPr>
        <p:spPr>
          <a:xfrm>
            <a:off x="5084860"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N</a:t>
            </a:r>
            <a:endParaRPr lang="en-US" sz="3200" b="1" dirty="0">
              <a:solidFill>
                <a:srgbClr val="FFFFFF"/>
              </a:solidFill>
            </a:endParaRPr>
          </a:p>
        </p:txBody>
      </p:sp>
      <p:sp>
        <p:nvSpPr>
          <p:cNvPr id="51" name="Rectangle 3-10">
            <a:hlinkClick r:id="" action="ppaction://macro?name=RevealLetter"/>
          </p:cNvPr>
          <p:cNvSpPr>
            <a:spLocks noChangeAspect="1"/>
          </p:cNvSpPr>
          <p:nvPr/>
        </p:nvSpPr>
        <p:spPr>
          <a:xfrm>
            <a:off x="5542091"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L</a:t>
            </a:r>
            <a:endParaRPr lang="en-US" sz="3200" b="1" dirty="0">
              <a:solidFill>
                <a:srgbClr val="FFFFFF"/>
              </a:solidFill>
            </a:endParaRPr>
          </a:p>
        </p:txBody>
      </p:sp>
      <p:sp>
        <p:nvSpPr>
          <p:cNvPr id="52" name="Rectangle 3-11">
            <a:hlinkClick r:id="" action="ppaction://macro?name=RevealLetter"/>
          </p:cNvPr>
          <p:cNvSpPr>
            <a:spLocks noChangeAspect="1"/>
          </p:cNvSpPr>
          <p:nvPr/>
        </p:nvSpPr>
        <p:spPr>
          <a:xfrm>
            <a:off x="5999322"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FF"/>
                </a:solidFill>
              </a:rPr>
              <a:t>Y</a:t>
            </a:r>
            <a:endParaRPr lang="en-US" sz="3200" b="1" dirty="0">
              <a:solidFill>
                <a:srgbClr val="FFFFFF"/>
              </a:solidFill>
            </a:endParaRPr>
          </a:p>
        </p:txBody>
      </p:sp>
      <p:sp>
        <p:nvSpPr>
          <p:cNvPr id="53" name="Rectangle 3-12">
            <a:hlinkClick r:id="" action="ppaction://macro?name=RevealLetter"/>
          </p:cNvPr>
          <p:cNvSpPr>
            <a:spLocks noChangeAspect="1"/>
          </p:cNvSpPr>
          <p:nvPr/>
        </p:nvSpPr>
        <p:spPr>
          <a:xfrm>
            <a:off x="6456553"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sp>
        <p:nvSpPr>
          <p:cNvPr id="54" name="Rectangle 3-13">
            <a:hlinkClick r:id="" action="ppaction://macro?name=RevealLetter"/>
          </p:cNvPr>
          <p:cNvSpPr>
            <a:spLocks noChangeAspect="1"/>
          </p:cNvSpPr>
          <p:nvPr/>
        </p:nvSpPr>
        <p:spPr>
          <a:xfrm>
            <a:off x="6913813" y="2034282"/>
            <a:ext cx="419100" cy="2285292"/>
          </a:xfrm>
          <a:prstGeom prst="rect">
            <a:avLst/>
          </a:prstGeom>
          <a:solidFill>
            <a:srgbClr val="FFFFFF">
              <a:alpha val="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FFFF"/>
              </a:solidFill>
            </a:endParaRPr>
          </a:p>
        </p:txBody>
      </p:sp>
      <p:pic>
        <p:nvPicPr>
          <p:cNvPr id="2050" name="Picture 2" descr="IMG_3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73" y="1503408"/>
            <a:ext cx="71437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57"/>
          <p:cNvSpPr>
            <a:spLocks noGrp="1"/>
          </p:cNvSpPr>
          <p:nvPr>
            <p:ph type="title"/>
          </p:nvPr>
        </p:nvSpPr>
        <p:spPr>
          <a:xfrm>
            <a:off x="722379" y="86088"/>
            <a:ext cx="8229600" cy="1143000"/>
          </a:xfrm>
        </p:spPr>
        <p:txBody>
          <a:bodyPr>
            <a:noAutofit/>
          </a:bodyPr>
          <a:lstStyle/>
          <a:p>
            <a:pPr algn="ctr"/>
            <a:r>
              <a:rPr lang="en-US" sz="4000" dirty="0" smtClean="0">
                <a:latin typeface="Forte" panose="03060902040502070203" pitchFamily="66" charset="0"/>
              </a:rPr>
              <a:t>Matt Phillips &amp; The Back Pocket</a:t>
            </a:r>
            <a:br>
              <a:rPr lang="en-US" sz="4000" dirty="0" smtClean="0">
                <a:latin typeface="Forte" panose="03060902040502070203" pitchFamily="66" charset="0"/>
              </a:rPr>
            </a:br>
            <a:r>
              <a:rPr lang="en-US" sz="4000" dirty="0" smtClean="0">
                <a:latin typeface="Arial Black" panose="020B0A04020102020204" pitchFamily="34" charset="0"/>
              </a:rPr>
              <a:t>Ilikemattphillips.com</a:t>
            </a:r>
            <a:endParaRPr lang="en-US" sz="4000" dirty="0">
              <a:latin typeface="Forte" panose="03060902040502070203" pitchFamily="66" charset="0"/>
            </a:endParaRPr>
          </a:p>
        </p:txBody>
      </p:sp>
      <p:pic>
        <p:nvPicPr>
          <p:cNvPr id="55" name="Picture 2" descr="IMG_3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066" y="1600200"/>
            <a:ext cx="7227162" cy="481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8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20"/>
                            </p:stCondLst>
                            <p:childTnLst>
                              <p:par>
                                <p:cTn id="8" presetID="1" presetClass="entr" presetSubtype="0" fill="hold" grpId="0" nodeType="afterEffect">
                                  <p:stCondLst>
                                    <p:cond delay="2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40"/>
                            </p:stCondLst>
                            <p:childTnLst>
                              <p:par>
                                <p:cTn id="11" presetID="1" presetClass="entr" presetSubtype="0" fill="hold" grpId="0" nodeType="afterEffect">
                                  <p:stCondLst>
                                    <p:cond delay="2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60"/>
                            </p:stCondLst>
                            <p:childTnLst>
                              <p:par>
                                <p:cTn id="14" presetID="1" presetClass="entr" presetSubtype="0" fill="hold" grpId="0" nodeType="afterEffect">
                                  <p:stCondLst>
                                    <p:cond delay="2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80"/>
                            </p:stCondLst>
                            <p:childTnLst>
                              <p:par>
                                <p:cTn id="17" presetID="1" presetClass="entr" presetSubtype="0" fill="hold" grpId="0" nodeType="afterEffect">
                                  <p:stCondLst>
                                    <p:cond delay="2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100"/>
                            </p:stCondLst>
                            <p:childTnLst>
                              <p:par>
                                <p:cTn id="20" presetID="1" presetClass="entr" presetSubtype="0" fill="hold" grpId="0" nodeType="afterEffect">
                                  <p:stCondLst>
                                    <p:cond delay="2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120"/>
                            </p:stCondLst>
                            <p:childTnLst>
                              <p:par>
                                <p:cTn id="23" presetID="1" presetClass="entr" presetSubtype="0" fill="hold" grpId="0" nodeType="afterEffect">
                                  <p:stCondLst>
                                    <p:cond delay="2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140"/>
                            </p:stCondLst>
                            <p:childTnLst>
                              <p:par>
                                <p:cTn id="26" presetID="1" presetClass="entr" presetSubtype="0" fill="hold" grpId="0" nodeType="afterEffect">
                                  <p:stCondLst>
                                    <p:cond delay="2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160"/>
                            </p:stCondLst>
                            <p:childTnLst>
                              <p:par>
                                <p:cTn id="29" presetID="1" presetClass="entr" presetSubtype="0" fill="hold" grpId="0" nodeType="afterEffect">
                                  <p:stCondLst>
                                    <p:cond delay="2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80"/>
                            </p:stCondLst>
                            <p:childTnLst>
                              <p:par>
                                <p:cTn id="32" presetID="1" presetClass="entr" presetSubtype="0" fill="hold" grpId="0" nodeType="afterEffect">
                                  <p:stCondLst>
                                    <p:cond delay="2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200"/>
                            </p:stCondLst>
                            <p:childTnLst>
                              <p:par>
                                <p:cTn id="35" presetID="1" presetClass="entr" presetSubtype="0" fill="hold" grpId="0" nodeType="afterEffect">
                                  <p:stCondLst>
                                    <p:cond delay="2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220"/>
                            </p:stCondLst>
                            <p:childTnLst>
                              <p:par>
                                <p:cTn id="38" presetID="1" presetClass="entr" presetSubtype="0" fill="hold" grpId="0" nodeType="afterEffect">
                                  <p:stCondLst>
                                    <p:cond delay="20"/>
                                  </p:stCondLst>
                                  <p:childTnLst>
                                    <p:set>
                                      <p:cBhvr>
                                        <p:cTn id="39" dur="1" fill="hold">
                                          <p:stCondLst>
                                            <p:cond delay="0"/>
                                          </p:stCondLst>
                                        </p:cTn>
                                        <p:tgtEl>
                                          <p:spTgt spid="6"/>
                                        </p:tgtEl>
                                        <p:attrNameLst>
                                          <p:attrName>style.visibility</p:attrName>
                                        </p:attrNameLst>
                                      </p:cBhvr>
                                      <p:to>
                                        <p:strVal val="visible"/>
                                      </p:to>
                                    </p:set>
                                  </p:childTnLst>
                                </p:cTn>
                              </p:par>
                            </p:childTnLst>
                          </p:cTn>
                        </p:par>
                        <p:par>
                          <p:cTn id="40" fill="hold">
                            <p:stCondLst>
                              <p:cond delay="240"/>
                            </p:stCondLst>
                            <p:childTnLst>
                              <p:par>
                                <p:cTn id="41" presetID="1" presetClass="entr" presetSubtype="0" fill="hold" grpId="0" nodeType="afterEffect">
                                  <p:stCondLst>
                                    <p:cond delay="20"/>
                                  </p:stCondLst>
                                  <p:childTnLst>
                                    <p:set>
                                      <p:cBhvr>
                                        <p:cTn id="42" dur="1" fill="hold">
                                          <p:stCondLst>
                                            <p:cond delay="0"/>
                                          </p:stCondLst>
                                        </p:cTn>
                                        <p:tgtEl>
                                          <p:spTgt spid="7"/>
                                        </p:tgtEl>
                                        <p:attrNameLst>
                                          <p:attrName>style.visibility</p:attrName>
                                        </p:attrNameLst>
                                      </p:cBhvr>
                                      <p:to>
                                        <p:strVal val="visible"/>
                                      </p:to>
                                    </p:set>
                                  </p:childTnLst>
                                </p:cTn>
                              </p:par>
                            </p:childTnLst>
                          </p:cTn>
                        </p:par>
                        <p:par>
                          <p:cTn id="43" fill="hold">
                            <p:stCondLst>
                              <p:cond delay="260"/>
                            </p:stCondLst>
                            <p:childTnLst>
                              <p:par>
                                <p:cTn id="44" presetID="1" presetClass="entr" presetSubtype="0" fill="hold" grpId="0" nodeType="afterEffect">
                                  <p:stCondLst>
                                    <p:cond delay="20"/>
                                  </p:stCondLst>
                                  <p:childTnLst>
                                    <p:set>
                                      <p:cBhvr>
                                        <p:cTn id="45" dur="1" fill="hold">
                                          <p:stCondLst>
                                            <p:cond delay="0"/>
                                          </p:stCondLst>
                                        </p:cTn>
                                        <p:tgtEl>
                                          <p:spTgt spid="8"/>
                                        </p:tgtEl>
                                        <p:attrNameLst>
                                          <p:attrName>style.visibility</p:attrName>
                                        </p:attrNameLst>
                                      </p:cBhvr>
                                      <p:to>
                                        <p:strVal val="visible"/>
                                      </p:to>
                                    </p:set>
                                  </p:childTnLst>
                                </p:cTn>
                              </p:par>
                            </p:childTnLst>
                          </p:cTn>
                        </p:par>
                        <p:par>
                          <p:cTn id="46" fill="hold">
                            <p:stCondLst>
                              <p:cond delay="280"/>
                            </p:stCondLst>
                            <p:childTnLst>
                              <p:par>
                                <p:cTn id="47" presetID="1" presetClass="entr" presetSubtype="0" fill="hold" grpId="0" nodeType="afterEffect">
                                  <p:stCondLst>
                                    <p:cond delay="20"/>
                                  </p:stCondLst>
                                  <p:childTnLst>
                                    <p:set>
                                      <p:cBhvr>
                                        <p:cTn id="48" dur="1" fill="hold">
                                          <p:stCondLst>
                                            <p:cond delay="0"/>
                                          </p:stCondLst>
                                        </p:cTn>
                                        <p:tgtEl>
                                          <p:spTgt spid="9"/>
                                        </p:tgtEl>
                                        <p:attrNameLst>
                                          <p:attrName>style.visibility</p:attrName>
                                        </p:attrNameLst>
                                      </p:cBhvr>
                                      <p:to>
                                        <p:strVal val="visible"/>
                                      </p:to>
                                    </p:set>
                                  </p:childTnLst>
                                </p:cTn>
                              </p:par>
                            </p:childTnLst>
                          </p:cTn>
                        </p:par>
                        <p:par>
                          <p:cTn id="49" fill="hold">
                            <p:stCondLst>
                              <p:cond delay="300"/>
                            </p:stCondLst>
                            <p:childTnLst>
                              <p:par>
                                <p:cTn id="50" presetID="1" presetClass="entr" presetSubtype="0" fill="hold" grpId="0" nodeType="afterEffect">
                                  <p:stCondLst>
                                    <p:cond delay="2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p:stCondLst>
                              <p:cond delay="320"/>
                            </p:stCondLst>
                            <p:childTnLst>
                              <p:par>
                                <p:cTn id="53" presetID="1" presetClass="entr" presetSubtype="0" fill="hold" grpId="0" nodeType="afterEffect">
                                  <p:stCondLst>
                                    <p:cond delay="20"/>
                                  </p:stCondLst>
                                  <p:childTnLst>
                                    <p:set>
                                      <p:cBhvr>
                                        <p:cTn id="54" dur="1" fill="hold">
                                          <p:stCondLst>
                                            <p:cond delay="0"/>
                                          </p:stCondLst>
                                        </p:cTn>
                                        <p:tgtEl>
                                          <p:spTgt spid="11"/>
                                        </p:tgtEl>
                                        <p:attrNameLst>
                                          <p:attrName>style.visibility</p:attrName>
                                        </p:attrNameLst>
                                      </p:cBhvr>
                                      <p:to>
                                        <p:strVal val="visible"/>
                                      </p:to>
                                    </p:set>
                                  </p:childTnLst>
                                </p:cTn>
                              </p:par>
                            </p:childTnLst>
                          </p:cTn>
                        </p:par>
                        <p:par>
                          <p:cTn id="55" fill="hold">
                            <p:stCondLst>
                              <p:cond delay="340"/>
                            </p:stCondLst>
                            <p:childTnLst>
                              <p:par>
                                <p:cTn id="56" presetID="1" presetClass="entr" presetSubtype="0" fill="hold" grpId="0" nodeType="afterEffect">
                                  <p:stCondLst>
                                    <p:cond delay="20"/>
                                  </p:stCondLst>
                                  <p:childTnLst>
                                    <p:set>
                                      <p:cBhvr>
                                        <p:cTn id="57" dur="1" fill="hold">
                                          <p:stCondLst>
                                            <p:cond delay="0"/>
                                          </p:stCondLst>
                                        </p:cTn>
                                        <p:tgtEl>
                                          <p:spTgt spid="12"/>
                                        </p:tgtEl>
                                        <p:attrNameLst>
                                          <p:attrName>style.visibility</p:attrName>
                                        </p:attrNameLst>
                                      </p:cBhvr>
                                      <p:to>
                                        <p:strVal val="visible"/>
                                      </p:to>
                                    </p:set>
                                  </p:childTnLst>
                                </p:cTn>
                              </p:par>
                            </p:childTnLst>
                          </p:cTn>
                        </p:par>
                        <p:par>
                          <p:cTn id="58" fill="hold">
                            <p:stCondLst>
                              <p:cond delay="360"/>
                            </p:stCondLst>
                            <p:childTnLst>
                              <p:par>
                                <p:cTn id="59" presetID="1" presetClass="entr" presetSubtype="0" fill="hold" grpId="0" nodeType="afterEffect">
                                  <p:stCondLst>
                                    <p:cond delay="20"/>
                                  </p:stCondLst>
                                  <p:childTnLst>
                                    <p:set>
                                      <p:cBhvr>
                                        <p:cTn id="60" dur="1" fill="hold">
                                          <p:stCondLst>
                                            <p:cond delay="0"/>
                                          </p:stCondLst>
                                        </p:cTn>
                                        <p:tgtEl>
                                          <p:spTgt spid="13"/>
                                        </p:tgtEl>
                                        <p:attrNameLst>
                                          <p:attrName>style.visibility</p:attrName>
                                        </p:attrNameLst>
                                      </p:cBhvr>
                                      <p:to>
                                        <p:strVal val="visible"/>
                                      </p:to>
                                    </p:set>
                                  </p:childTnLst>
                                </p:cTn>
                              </p:par>
                            </p:childTnLst>
                          </p:cTn>
                        </p:par>
                        <p:par>
                          <p:cTn id="61" fill="hold">
                            <p:stCondLst>
                              <p:cond delay="380"/>
                            </p:stCondLst>
                            <p:childTnLst>
                              <p:par>
                                <p:cTn id="62" presetID="1" presetClass="entr" presetSubtype="0" fill="hold" grpId="0" nodeType="afterEffect">
                                  <p:stCondLst>
                                    <p:cond delay="20"/>
                                  </p:stCondLst>
                                  <p:childTnLst>
                                    <p:set>
                                      <p:cBhvr>
                                        <p:cTn id="63" dur="1" fill="hold">
                                          <p:stCondLst>
                                            <p:cond delay="0"/>
                                          </p:stCondLst>
                                        </p:cTn>
                                        <p:tgtEl>
                                          <p:spTgt spid="14"/>
                                        </p:tgtEl>
                                        <p:attrNameLst>
                                          <p:attrName>style.visibility</p:attrName>
                                        </p:attrNameLst>
                                      </p:cBhvr>
                                      <p:to>
                                        <p:strVal val="visible"/>
                                      </p:to>
                                    </p:set>
                                  </p:childTnLst>
                                </p:cTn>
                              </p:par>
                            </p:childTnLst>
                          </p:cTn>
                        </p:par>
                        <p:par>
                          <p:cTn id="64" fill="hold">
                            <p:stCondLst>
                              <p:cond delay="400"/>
                            </p:stCondLst>
                            <p:childTnLst>
                              <p:par>
                                <p:cTn id="65" presetID="1" presetClass="entr" presetSubtype="0" fill="hold" grpId="0" nodeType="afterEffect">
                                  <p:stCondLst>
                                    <p:cond delay="20"/>
                                  </p:stCondLst>
                                  <p:childTnLst>
                                    <p:set>
                                      <p:cBhvr>
                                        <p:cTn id="66" dur="1" fill="hold">
                                          <p:stCondLst>
                                            <p:cond delay="0"/>
                                          </p:stCondLst>
                                        </p:cTn>
                                        <p:tgtEl>
                                          <p:spTgt spid="15"/>
                                        </p:tgtEl>
                                        <p:attrNameLst>
                                          <p:attrName>style.visibility</p:attrName>
                                        </p:attrNameLst>
                                      </p:cBhvr>
                                      <p:to>
                                        <p:strVal val="visible"/>
                                      </p:to>
                                    </p:set>
                                  </p:childTnLst>
                                </p:cTn>
                              </p:par>
                            </p:childTnLst>
                          </p:cTn>
                        </p:par>
                        <p:par>
                          <p:cTn id="67" fill="hold">
                            <p:stCondLst>
                              <p:cond delay="420"/>
                            </p:stCondLst>
                            <p:childTnLst>
                              <p:par>
                                <p:cTn id="68" presetID="1" presetClass="entr" presetSubtype="0" fill="hold" grpId="0" nodeType="afterEffect">
                                  <p:stCondLst>
                                    <p:cond delay="20"/>
                                  </p:stCondLst>
                                  <p:childTnLst>
                                    <p:set>
                                      <p:cBhvr>
                                        <p:cTn id="69" dur="1" fill="hold">
                                          <p:stCondLst>
                                            <p:cond delay="0"/>
                                          </p:stCondLst>
                                        </p:cTn>
                                        <p:tgtEl>
                                          <p:spTgt spid="16"/>
                                        </p:tgtEl>
                                        <p:attrNameLst>
                                          <p:attrName>style.visibility</p:attrName>
                                        </p:attrNameLst>
                                      </p:cBhvr>
                                      <p:to>
                                        <p:strVal val="visible"/>
                                      </p:to>
                                    </p:set>
                                  </p:childTnLst>
                                </p:cTn>
                              </p:par>
                            </p:childTnLst>
                          </p:cTn>
                        </p:par>
                        <p:par>
                          <p:cTn id="70" fill="hold">
                            <p:stCondLst>
                              <p:cond delay="440"/>
                            </p:stCondLst>
                            <p:childTnLst>
                              <p:par>
                                <p:cTn id="71" presetID="1" presetClass="entr" presetSubtype="0" fill="hold" grpId="0" nodeType="afterEffect">
                                  <p:stCondLst>
                                    <p:cond delay="20"/>
                                  </p:stCondLst>
                                  <p:childTnLst>
                                    <p:set>
                                      <p:cBhvr>
                                        <p:cTn id="72" dur="1" fill="hold">
                                          <p:stCondLst>
                                            <p:cond delay="0"/>
                                          </p:stCondLst>
                                        </p:cTn>
                                        <p:tgtEl>
                                          <p:spTgt spid="17"/>
                                        </p:tgtEl>
                                        <p:attrNameLst>
                                          <p:attrName>style.visibility</p:attrName>
                                        </p:attrNameLst>
                                      </p:cBhvr>
                                      <p:to>
                                        <p:strVal val="visible"/>
                                      </p:to>
                                    </p:set>
                                  </p:childTnLst>
                                </p:cTn>
                              </p:par>
                            </p:childTnLst>
                          </p:cTn>
                        </p:par>
                        <p:par>
                          <p:cTn id="73" fill="hold">
                            <p:stCondLst>
                              <p:cond delay="460"/>
                            </p:stCondLst>
                            <p:childTnLst>
                              <p:par>
                                <p:cTn id="74" presetID="1" presetClass="entr" presetSubtype="0" fill="hold" grpId="0" nodeType="afterEffect">
                                  <p:stCondLst>
                                    <p:cond delay="20"/>
                                  </p:stCondLst>
                                  <p:childTnLst>
                                    <p:set>
                                      <p:cBhvr>
                                        <p:cTn id="75" dur="1" fill="hold">
                                          <p:stCondLst>
                                            <p:cond delay="0"/>
                                          </p:stCondLst>
                                        </p:cTn>
                                        <p:tgtEl>
                                          <p:spTgt spid="42"/>
                                        </p:tgtEl>
                                        <p:attrNameLst>
                                          <p:attrName>style.visibility</p:attrName>
                                        </p:attrNameLst>
                                      </p:cBhvr>
                                      <p:to>
                                        <p:strVal val="visible"/>
                                      </p:to>
                                    </p:set>
                                  </p:childTnLst>
                                </p:cTn>
                              </p:par>
                            </p:childTnLst>
                          </p:cTn>
                        </p:par>
                        <p:par>
                          <p:cTn id="76" fill="hold">
                            <p:stCondLst>
                              <p:cond delay="480"/>
                            </p:stCondLst>
                            <p:childTnLst>
                              <p:par>
                                <p:cTn id="77" presetID="1" presetClass="entr" presetSubtype="0" fill="hold" grpId="0" nodeType="afterEffect">
                                  <p:stCondLst>
                                    <p:cond delay="20"/>
                                  </p:stCondLst>
                                  <p:childTnLst>
                                    <p:set>
                                      <p:cBhvr>
                                        <p:cTn id="78" dur="1" fill="hold">
                                          <p:stCondLst>
                                            <p:cond delay="0"/>
                                          </p:stCondLst>
                                        </p:cTn>
                                        <p:tgtEl>
                                          <p:spTgt spid="43"/>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grpId="0" nodeType="afterEffect">
                                  <p:stCondLst>
                                    <p:cond delay="20"/>
                                  </p:stCondLst>
                                  <p:childTnLst>
                                    <p:set>
                                      <p:cBhvr>
                                        <p:cTn id="81" dur="1" fill="hold">
                                          <p:stCondLst>
                                            <p:cond delay="0"/>
                                          </p:stCondLst>
                                        </p:cTn>
                                        <p:tgtEl>
                                          <p:spTgt spid="44"/>
                                        </p:tgtEl>
                                        <p:attrNameLst>
                                          <p:attrName>style.visibility</p:attrName>
                                        </p:attrNameLst>
                                      </p:cBhvr>
                                      <p:to>
                                        <p:strVal val="visible"/>
                                      </p:to>
                                    </p:set>
                                  </p:childTnLst>
                                </p:cTn>
                              </p:par>
                            </p:childTnLst>
                          </p:cTn>
                        </p:par>
                        <p:par>
                          <p:cTn id="82" fill="hold">
                            <p:stCondLst>
                              <p:cond delay="520"/>
                            </p:stCondLst>
                            <p:childTnLst>
                              <p:par>
                                <p:cTn id="83" presetID="1" presetClass="entr" presetSubtype="0" fill="hold" grpId="0" nodeType="afterEffect">
                                  <p:stCondLst>
                                    <p:cond delay="20"/>
                                  </p:stCondLst>
                                  <p:childTnLst>
                                    <p:set>
                                      <p:cBhvr>
                                        <p:cTn id="84" dur="1" fill="hold">
                                          <p:stCondLst>
                                            <p:cond delay="0"/>
                                          </p:stCondLst>
                                        </p:cTn>
                                        <p:tgtEl>
                                          <p:spTgt spid="46"/>
                                        </p:tgtEl>
                                        <p:attrNameLst>
                                          <p:attrName>style.visibility</p:attrName>
                                        </p:attrNameLst>
                                      </p:cBhvr>
                                      <p:to>
                                        <p:strVal val="visible"/>
                                      </p:to>
                                    </p:set>
                                  </p:childTnLst>
                                </p:cTn>
                              </p:par>
                            </p:childTnLst>
                          </p:cTn>
                        </p:par>
                        <p:par>
                          <p:cTn id="85" fill="hold">
                            <p:stCondLst>
                              <p:cond delay="540"/>
                            </p:stCondLst>
                            <p:childTnLst>
                              <p:par>
                                <p:cTn id="86" presetID="1" presetClass="entr" presetSubtype="0" fill="hold" grpId="0" nodeType="afterEffect">
                                  <p:stCondLst>
                                    <p:cond delay="20"/>
                                  </p:stCondLst>
                                  <p:childTnLst>
                                    <p:set>
                                      <p:cBhvr>
                                        <p:cTn id="87" dur="1" fill="hold">
                                          <p:stCondLst>
                                            <p:cond delay="0"/>
                                          </p:stCondLst>
                                        </p:cTn>
                                        <p:tgtEl>
                                          <p:spTgt spid="47"/>
                                        </p:tgtEl>
                                        <p:attrNameLst>
                                          <p:attrName>style.visibility</p:attrName>
                                        </p:attrNameLst>
                                      </p:cBhvr>
                                      <p:to>
                                        <p:strVal val="visible"/>
                                      </p:to>
                                    </p:set>
                                  </p:childTnLst>
                                </p:cTn>
                              </p:par>
                            </p:childTnLst>
                          </p:cTn>
                        </p:par>
                        <p:par>
                          <p:cTn id="88" fill="hold">
                            <p:stCondLst>
                              <p:cond delay="560"/>
                            </p:stCondLst>
                            <p:childTnLst>
                              <p:par>
                                <p:cTn id="89" presetID="1" presetClass="entr" presetSubtype="0" fill="hold" grpId="0" nodeType="afterEffect">
                                  <p:stCondLst>
                                    <p:cond delay="20"/>
                                  </p:stCondLst>
                                  <p:childTnLst>
                                    <p:set>
                                      <p:cBhvr>
                                        <p:cTn id="90" dur="1" fill="hold">
                                          <p:stCondLst>
                                            <p:cond delay="0"/>
                                          </p:stCondLst>
                                        </p:cTn>
                                        <p:tgtEl>
                                          <p:spTgt spid="49"/>
                                        </p:tgtEl>
                                        <p:attrNameLst>
                                          <p:attrName>style.visibility</p:attrName>
                                        </p:attrNameLst>
                                      </p:cBhvr>
                                      <p:to>
                                        <p:strVal val="visible"/>
                                      </p:to>
                                    </p:set>
                                  </p:childTnLst>
                                </p:cTn>
                              </p:par>
                            </p:childTnLst>
                          </p:cTn>
                        </p:par>
                        <p:par>
                          <p:cTn id="91" fill="hold">
                            <p:stCondLst>
                              <p:cond delay="580"/>
                            </p:stCondLst>
                            <p:childTnLst>
                              <p:par>
                                <p:cTn id="92" presetID="1" presetClass="entr" presetSubtype="0" fill="hold" grpId="0" nodeType="afterEffect">
                                  <p:stCondLst>
                                    <p:cond delay="20"/>
                                  </p:stCondLst>
                                  <p:childTnLst>
                                    <p:set>
                                      <p:cBhvr>
                                        <p:cTn id="93" dur="1" fill="hold">
                                          <p:stCondLst>
                                            <p:cond delay="0"/>
                                          </p:stCondLst>
                                        </p:cTn>
                                        <p:tgtEl>
                                          <p:spTgt spid="50"/>
                                        </p:tgtEl>
                                        <p:attrNameLst>
                                          <p:attrName>style.visibility</p:attrName>
                                        </p:attrNameLst>
                                      </p:cBhvr>
                                      <p:to>
                                        <p:strVal val="visible"/>
                                      </p:to>
                                    </p:set>
                                  </p:childTnLst>
                                </p:cTn>
                              </p:par>
                            </p:childTnLst>
                          </p:cTn>
                        </p:par>
                        <p:par>
                          <p:cTn id="94" fill="hold">
                            <p:stCondLst>
                              <p:cond delay="600"/>
                            </p:stCondLst>
                            <p:childTnLst>
                              <p:par>
                                <p:cTn id="95" presetID="1" presetClass="entr" presetSubtype="0" fill="hold" grpId="0" nodeType="afterEffect">
                                  <p:stCondLst>
                                    <p:cond delay="20"/>
                                  </p:stCondLst>
                                  <p:childTnLst>
                                    <p:set>
                                      <p:cBhvr>
                                        <p:cTn id="96" dur="1" fill="hold">
                                          <p:stCondLst>
                                            <p:cond delay="0"/>
                                          </p:stCondLst>
                                        </p:cTn>
                                        <p:tgtEl>
                                          <p:spTgt spid="51"/>
                                        </p:tgtEl>
                                        <p:attrNameLst>
                                          <p:attrName>style.visibility</p:attrName>
                                        </p:attrNameLst>
                                      </p:cBhvr>
                                      <p:to>
                                        <p:strVal val="visible"/>
                                      </p:to>
                                    </p:set>
                                  </p:childTnLst>
                                </p:cTn>
                              </p:par>
                            </p:childTnLst>
                          </p:cTn>
                        </p:par>
                        <p:par>
                          <p:cTn id="97" fill="hold">
                            <p:stCondLst>
                              <p:cond delay="620"/>
                            </p:stCondLst>
                            <p:childTnLst>
                              <p:par>
                                <p:cTn id="98" presetID="1" presetClass="entr" presetSubtype="0" fill="hold" grpId="0" nodeType="afterEffect">
                                  <p:stCondLst>
                                    <p:cond delay="20"/>
                                  </p:stCondLst>
                                  <p:childTnLst>
                                    <p:set>
                                      <p:cBhvr>
                                        <p:cTn id="99" dur="1" fill="hold">
                                          <p:stCondLst>
                                            <p:cond delay="0"/>
                                          </p:stCondLst>
                                        </p:cTn>
                                        <p:tgtEl>
                                          <p:spTgt spid="52"/>
                                        </p:tgtEl>
                                        <p:attrNameLst>
                                          <p:attrName>style.visibility</p:attrName>
                                        </p:attrNameLst>
                                      </p:cBhvr>
                                      <p:to>
                                        <p:strVal val="visible"/>
                                      </p:to>
                                    </p:set>
                                  </p:childTnLst>
                                </p:cTn>
                              </p:par>
                            </p:childTnLst>
                          </p:cTn>
                        </p:par>
                        <p:par>
                          <p:cTn id="100" fill="hold">
                            <p:stCondLst>
                              <p:cond delay="640"/>
                            </p:stCondLst>
                            <p:childTnLst>
                              <p:par>
                                <p:cTn id="101" presetID="1" presetClass="entr" presetSubtype="0" fill="hold" grpId="0" nodeType="afterEffect">
                                  <p:stCondLst>
                                    <p:cond delay="20"/>
                                  </p:stCondLst>
                                  <p:childTnLst>
                                    <p:set>
                                      <p:cBhvr>
                                        <p:cTn id="102" dur="1" fill="hold">
                                          <p:stCondLst>
                                            <p:cond delay="0"/>
                                          </p:stCondLst>
                                        </p:cTn>
                                        <p:tgtEl>
                                          <p:spTgt spid="53"/>
                                        </p:tgtEl>
                                        <p:attrNameLst>
                                          <p:attrName>style.visibility</p:attrName>
                                        </p:attrNameLst>
                                      </p:cBhvr>
                                      <p:to>
                                        <p:strVal val="visible"/>
                                      </p:to>
                                    </p:set>
                                  </p:childTnLst>
                                </p:cTn>
                              </p:par>
                            </p:childTnLst>
                          </p:cTn>
                        </p:par>
                        <p:par>
                          <p:cTn id="103" fill="hold">
                            <p:stCondLst>
                              <p:cond delay="660"/>
                            </p:stCondLst>
                            <p:childTnLst>
                              <p:par>
                                <p:cTn id="104" presetID="1" presetClass="entr" presetSubtype="0" fill="hold" grpId="0" nodeType="afterEffect">
                                  <p:stCondLst>
                                    <p:cond delay="20"/>
                                  </p:stCondLst>
                                  <p:childTnLst>
                                    <p:set>
                                      <p:cBhvr>
                                        <p:cTn id="105" dur="1" fill="hold">
                                          <p:stCondLst>
                                            <p:cond delay="0"/>
                                          </p:stCondLst>
                                        </p:cTn>
                                        <p:tgtEl>
                                          <p:spTgt spid="54"/>
                                        </p:tgtEl>
                                        <p:attrNameLst>
                                          <p:attrName>style.visibility</p:attrName>
                                        </p:attrNameLst>
                                      </p:cBhvr>
                                      <p:to>
                                        <p:strVal val="visible"/>
                                      </p:to>
                                    </p:set>
                                  </p:childTnLst>
                                </p:cTn>
                              </p:par>
                            </p:childTnLst>
                          </p:cTn>
                        </p:par>
                        <p:par>
                          <p:cTn id="106" fill="hold">
                            <p:stCondLst>
                              <p:cond delay="680"/>
                            </p:stCondLst>
                            <p:childTnLst>
                              <p:par>
                                <p:cTn id="107" presetID="1" presetClass="entr" presetSubtype="0" fill="hold" grpId="0" nodeType="afterEffect">
                                  <p:stCondLst>
                                    <p:cond delay="20"/>
                                  </p:stCondLst>
                                  <p:childTnLst>
                                    <p:set>
                                      <p:cBhvr>
                                        <p:cTn id="108" dur="1" fill="hold">
                                          <p:stCondLst>
                                            <p:cond delay="0"/>
                                          </p:stCondLst>
                                        </p:cTn>
                                        <p:tgtEl>
                                          <p:spTgt spid="30"/>
                                        </p:tgtEl>
                                        <p:attrNameLst>
                                          <p:attrName>style.visibility</p:attrName>
                                        </p:attrNameLst>
                                      </p:cBhvr>
                                      <p:to>
                                        <p:strVal val="visible"/>
                                      </p:to>
                                    </p:set>
                                  </p:childTnLst>
                                </p:cTn>
                              </p:par>
                            </p:childTnLst>
                          </p:cTn>
                        </p:par>
                        <p:par>
                          <p:cTn id="109" fill="hold">
                            <p:stCondLst>
                              <p:cond delay="700"/>
                            </p:stCondLst>
                            <p:childTnLst>
                              <p:par>
                                <p:cTn id="110" presetID="1" presetClass="entr" presetSubtype="0" fill="hold" grpId="0" nodeType="afterEffect">
                                  <p:stCondLst>
                                    <p:cond delay="20"/>
                                  </p:stCondLst>
                                  <p:childTnLst>
                                    <p:set>
                                      <p:cBhvr>
                                        <p:cTn id="111" dur="1" fill="hold">
                                          <p:stCondLst>
                                            <p:cond delay="0"/>
                                          </p:stCondLst>
                                        </p:cTn>
                                        <p:tgtEl>
                                          <p:spTgt spid="31"/>
                                        </p:tgtEl>
                                        <p:attrNameLst>
                                          <p:attrName>style.visibility</p:attrName>
                                        </p:attrNameLst>
                                      </p:cBhvr>
                                      <p:to>
                                        <p:strVal val="visible"/>
                                      </p:to>
                                    </p:set>
                                  </p:childTnLst>
                                </p:cTn>
                              </p:par>
                            </p:childTnLst>
                          </p:cTn>
                        </p:par>
                        <p:par>
                          <p:cTn id="112" fill="hold">
                            <p:stCondLst>
                              <p:cond delay="720"/>
                            </p:stCondLst>
                            <p:childTnLst>
                              <p:par>
                                <p:cTn id="113" presetID="1" presetClass="entr" presetSubtype="0" fill="hold" grpId="0" nodeType="afterEffect">
                                  <p:stCondLst>
                                    <p:cond delay="20"/>
                                  </p:stCondLst>
                                  <p:childTnLst>
                                    <p:set>
                                      <p:cBhvr>
                                        <p:cTn id="114" dur="1" fill="hold">
                                          <p:stCondLst>
                                            <p:cond delay="0"/>
                                          </p:stCondLst>
                                        </p:cTn>
                                        <p:tgtEl>
                                          <p:spTgt spid="32"/>
                                        </p:tgtEl>
                                        <p:attrNameLst>
                                          <p:attrName>style.visibility</p:attrName>
                                        </p:attrNameLst>
                                      </p:cBhvr>
                                      <p:to>
                                        <p:strVal val="visible"/>
                                      </p:to>
                                    </p:set>
                                  </p:childTnLst>
                                </p:cTn>
                              </p:par>
                            </p:childTnLst>
                          </p:cTn>
                        </p:par>
                        <p:par>
                          <p:cTn id="115" fill="hold">
                            <p:stCondLst>
                              <p:cond delay="740"/>
                            </p:stCondLst>
                            <p:childTnLst>
                              <p:par>
                                <p:cTn id="116" presetID="1" presetClass="entr" presetSubtype="0" fill="hold" grpId="0" nodeType="afterEffect">
                                  <p:stCondLst>
                                    <p:cond delay="20"/>
                                  </p:stCondLst>
                                  <p:childTnLst>
                                    <p:set>
                                      <p:cBhvr>
                                        <p:cTn id="117" dur="1" fill="hold">
                                          <p:stCondLst>
                                            <p:cond delay="0"/>
                                          </p:stCondLst>
                                        </p:cTn>
                                        <p:tgtEl>
                                          <p:spTgt spid="33"/>
                                        </p:tgtEl>
                                        <p:attrNameLst>
                                          <p:attrName>style.visibility</p:attrName>
                                        </p:attrNameLst>
                                      </p:cBhvr>
                                      <p:to>
                                        <p:strVal val="visible"/>
                                      </p:to>
                                    </p:set>
                                  </p:childTnLst>
                                </p:cTn>
                              </p:par>
                            </p:childTnLst>
                          </p:cTn>
                        </p:par>
                        <p:par>
                          <p:cTn id="118" fill="hold">
                            <p:stCondLst>
                              <p:cond delay="760"/>
                            </p:stCondLst>
                            <p:childTnLst>
                              <p:par>
                                <p:cTn id="119" presetID="1" presetClass="entr" presetSubtype="0" fill="hold" grpId="0" nodeType="afterEffect">
                                  <p:stCondLst>
                                    <p:cond delay="20"/>
                                  </p:stCondLst>
                                  <p:childTnLst>
                                    <p:set>
                                      <p:cBhvr>
                                        <p:cTn id="120" dur="1" fill="hold">
                                          <p:stCondLst>
                                            <p:cond delay="0"/>
                                          </p:stCondLst>
                                        </p:cTn>
                                        <p:tgtEl>
                                          <p:spTgt spid="34"/>
                                        </p:tgtEl>
                                        <p:attrNameLst>
                                          <p:attrName>style.visibility</p:attrName>
                                        </p:attrNameLst>
                                      </p:cBhvr>
                                      <p:to>
                                        <p:strVal val="visible"/>
                                      </p:to>
                                    </p:set>
                                  </p:childTnLst>
                                </p:cTn>
                              </p:par>
                            </p:childTnLst>
                          </p:cTn>
                        </p:par>
                        <p:par>
                          <p:cTn id="121" fill="hold">
                            <p:stCondLst>
                              <p:cond delay="780"/>
                            </p:stCondLst>
                            <p:childTnLst>
                              <p:par>
                                <p:cTn id="122" presetID="1" presetClass="entr" presetSubtype="0" fill="hold" grpId="0" nodeType="afterEffect">
                                  <p:stCondLst>
                                    <p:cond delay="20"/>
                                  </p:stCondLst>
                                  <p:childTnLst>
                                    <p:set>
                                      <p:cBhvr>
                                        <p:cTn id="123" dur="1" fill="hold">
                                          <p:stCondLst>
                                            <p:cond delay="0"/>
                                          </p:stCondLst>
                                        </p:cTn>
                                        <p:tgtEl>
                                          <p:spTgt spid="35"/>
                                        </p:tgtEl>
                                        <p:attrNameLst>
                                          <p:attrName>style.visibility</p:attrName>
                                        </p:attrNameLst>
                                      </p:cBhvr>
                                      <p:to>
                                        <p:strVal val="visible"/>
                                      </p:to>
                                    </p:set>
                                  </p:childTnLst>
                                </p:cTn>
                              </p:par>
                            </p:childTnLst>
                          </p:cTn>
                        </p:par>
                        <p:par>
                          <p:cTn id="124" fill="hold">
                            <p:stCondLst>
                              <p:cond delay="800"/>
                            </p:stCondLst>
                            <p:childTnLst>
                              <p:par>
                                <p:cTn id="125" presetID="1" presetClass="entr" presetSubtype="0" fill="hold" grpId="0" nodeType="afterEffect">
                                  <p:stCondLst>
                                    <p:cond delay="20"/>
                                  </p:stCondLst>
                                  <p:childTnLst>
                                    <p:set>
                                      <p:cBhvr>
                                        <p:cTn id="126" dur="1" fill="hold">
                                          <p:stCondLst>
                                            <p:cond delay="0"/>
                                          </p:stCondLst>
                                        </p:cTn>
                                        <p:tgtEl>
                                          <p:spTgt spid="36"/>
                                        </p:tgtEl>
                                        <p:attrNameLst>
                                          <p:attrName>style.visibility</p:attrName>
                                        </p:attrNameLst>
                                      </p:cBhvr>
                                      <p:to>
                                        <p:strVal val="visible"/>
                                      </p:to>
                                    </p:set>
                                  </p:childTnLst>
                                </p:cTn>
                              </p:par>
                            </p:childTnLst>
                          </p:cTn>
                        </p:par>
                        <p:par>
                          <p:cTn id="127" fill="hold">
                            <p:stCondLst>
                              <p:cond delay="820"/>
                            </p:stCondLst>
                            <p:childTnLst>
                              <p:par>
                                <p:cTn id="128" presetID="1" presetClass="entr" presetSubtype="0" fill="hold" grpId="0" nodeType="afterEffect">
                                  <p:stCondLst>
                                    <p:cond delay="20"/>
                                  </p:stCondLst>
                                  <p:childTnLst>
                                    <p:set>
                                      <p:cBhvr>
                                        <p:cTn id="129" dur="1" fill="hold">
                                          <p:stCondLst>
                                            <p:cond delay="0"/>
                                          </p:stCondLst>
                                        </p:cTn>
                                        <p:tgtEl>
                                          <p:spTgt spid="37"/>
                                        </p:tgtEl>
                                        <p:attrNameLst>
                                          <p:attrName>style.visibility</p:attrName>
                                        </p:attrNameLst>
                                      </p:cBhvr>
                                      <p:to>
                                        <p:strVal val="visible"/>
                                      </p:to>
                                    </p:set>
                                  </p:childTnLst>
                                </p:cTn>
                              </p:par>
                            </p:childTnLst>
                          </p:cTn>
                        </p:par>
                        <p:par>
                          <p:cTn id="130" fill="hold">
                            <p:stCondLst>
                              <p:cond delay="840"/>
                            </p:stCondLst>
                            <p:childTnLst>
                              <p:par>
                                <p:cTn id="131" presetID="1" presetClass="entr" presetSubtype="0" fill="hold" grpId="0" nodeType="afterEffect">
                                  <p:stCondLst>
                                    <p:cond delay="20"/>
                                  </p:stCondLst>
                                  <p:childTnLst>
                                    <p:set>
                                      <p:cBhvr>
                                        <p:cTn id="132" dur="1" fill="hold">
                                          <p:stCondLst>
                                            <p:cond delay="0"/>
                                          </p:stCondLst>
                                        </p:cTn>
                                        <p:tgtEl>
                                          <p:spTgt spid="38"/>
                                        </p:tgtEl>
                                        <p:attrNameLst>
                                          <p:attrName>style.visibility</p:attrName>
                                        </p:attrNameLst>
                                      </p:cBhvr>
                                      <p:to>
                                        <p:strVal val="visible"/>
                                      </p:to>
                                    </p:set>
                                  </p:childTnLst>
                                </p:cTn>
                              </p:par>
                            </p:childTnLst>
                          </p:cTn>
                        </p:par>
                        <p:par>
                          <p:cTn id="133" fill="hold">
                            <p:stCondLst>
                              <p:cond delay="860"/>
                            </p:stCondLst>
                            <p:childTnLst>
                              <p:par>
                                <p:cTn id="134" presetID="1" presetClass="entr" presetSubtype="0" fill="hold" grpId="0" nodeType="afterEffect">
                                  <p:stCondLst>
                                    <p:cond delay="20"/>
                                  </p:stCondLst>
                                  <p:childTnLst>
                                    <p:set>
                                      <p:cBhvr>
                                        <p:cTn id="135" dur="1" fill="hold">
                                          <p:stCondLst>
                                            <p:cond delay="0"/>
                                          </p:stCondLst>
                                        </p:cTn>
                                        <p:tgtEl>
                                          <p:spTgt spid="39"/>
                                        </p:tgtEl>
                                        <p:attrNameLst>
                                          <p:attrName>style.visibility</p:attrName>
                                        </p:attrNameLst>
                                      </p:cBhvr>
                                      <p:to>
                                        <p:strVal val="visible"/>
                                      </p:to>
                                    </p:set>
                                  </p:childTnLst>
                                </p:cTn>
                              </p:par>
                            </p:childTnLst>
                          </p:cTn>
                        </p:par>
                        <p:par>
                          <p:cTn id="136" fill="hold">
                            <p:stCondLst>
                              <p:cond delay="880"/>
                            </p:stCondLst>
                            <p:childTnLst>
                              <p:par>
                                <p:cTn id="137" presetID="1" presetClass="entr" presetSubtype="0" fill="hold" grpId="0" nodeType="afterEffect">
                                  <p:stCondLst>
                                    <p:cond delay="20"/>
                                  </p:stCondLst>
                                  <p:childTnLst>
                                    <p:set>
                                      <p:cBhvr>
                                        <p:cTn id="138" dur="1" fill="hold">
                                          <p:stCondLst>
                                            <p:cond delay="0"/>
                                          </p:stCondLst>
                                        </p:cTn>
                                        <p:tgtEl>
                                          <p:spTgt spid="40"/>
                                        </p:tgtEl>
                                        <p:attrNameLst>
                                          <p:attrName>style.visibility</p:attrName>
                                        </p:attrNameLst>
                                      </p:cBhvr>
                                      <p:to>
                                        <p:strVal val="visible"/>
                                      </p:to>
                                    </p:set>
                                  </p:childTnLst>
                                </p:cTn>
                              </p:par>
                            </p:childTnLst>
                          </p:cTn>
                        </p:par>
                        <p:par>
                          <p:cTn id="139" fill="hold">
                            <p:stCondLst>
                              <p:cond delay="900"/>
                            </p:stCondLst>
                            <p:childTnLst>
                              <p:par>
                                <p:cTn id="140" presetID="1" presetClass="entr" presetSubtype="0" fill="hold" grpId="0" nodeType="afterEffect">
                                  <p:stCondLst>
                                    <p:cond delay="20"/>
                                  </p:stCondLst>
                                  <p:childTnLst>
                                    <p:set>
                                      <p:cBhvr>
                                        <p:cTn id="14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7" grpId="0" animBg="1"/>
      <p:bldP spid="49" grpId="0" animBg="1"/>
      <p:bldP spid="50" grpId="0" animBg="1"/>
      <p:bldP spid="51" grpId="0" animBg="1"/>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lnSpcReduction="10000"/>
          </a:bodyPr>
          <a:lstStyle/>
          <a:p>
            <a:r>
              <a:rPr lang="en-US" sz="3200" dirty="0" smtClean="0"/>
              <a:t>How many of you would like to learn how to concentrate better?</a:t>
            </a:r>
          </a:p>
          <a:p>
            <a:r>
              <a:rPr lang="en-US" sz="3200" dirty="0" smtClean="0"/>
              <a:t>How many of you would be interested in a quick way to come back to calm present focus?</a:t>
            </a:r>
          </a:p>
          <a:p>
            <a:r>
              <a:rPr lang="en-US" sz="3200" dirty="0" smtClean="0"/>
              <a:t>How many of you would like to learn how to direct your mind intentionally to a state of joy or gratitude</a:t>
            </a:r>
            <a:r>
              <a:rPr lang="en-US" dirty="0" smtClean="0"/>
              <a:t>?</a:t>
            </a:r>
          </a:p>
          <a:p>
            <a:r>
              <a:rPr lang="en-US" sz="3200" dirty="0" smtClean="0"/>
              <a:t>How many of you just want me to lecture the whole time?</a:t>
            </a:r>
            <a:endParaRPr lang="en-US" sz="3200" dirty="0"/>
          </a:p>
        </p:txBody>
      </p:sp>
    </p:spTree>
    <p:extLst>
      <p:ext uri="{BB962C8B-B14F-4D97-AF65-F5344CB8AC3E}">
        <p14:creationId xmlns:p14="http://schemas.microsoft.com/office/powerpoint/2010/main" val="717871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Breathing in, I am calm.</a:t>
            </a:r>
            <a:br>
              <a:rPr lang="en-US" sz="4400" dirty="0" smtClean="0"/>
            </a:br>
            <a:r>
              <a:rPr lang="en-US" sz="4400" dirty="0" smtClean="0"/>
              <a:t>Breathing out, I smile.</a:t>
            </a:r>
            <a:endParaRPr lang="en-US" sz="44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12</a:t>
            </a:fld>
            <a:endParaRPr lang="en-US" dirty="0"/>
          </a:p>
        </p:txBody>
      </p:sp>
      <p:pic>
        <p:nvPicPr>
          <p:cNvPr id="2050" name="Picture 2" descr="Image result for homer simpson medita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8088" y="1562945"/>
            <a:ext cx="5167824" cy="529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868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When you see figure meditating:</a:t>
            </a:r>
          </a:p>
          <a:p>
            <a:r>
              <a:rPr lang="en-US" sz="3200" dirty="0"/>
              <a:t>Breathe in/out focusing on RIGHT nostril</a:t>
            </a:r>
          </a:p>
          <a:p>
            <a:r>
              <a:rPr lang="en-US" sz="3200" dirty="0"/>
              <a:t>Breathe in/out focusing on LEFT nostril</a:t>
            </a:r>
          </a:p>
          <a:p>
            <a:r>
              <a:rPr lang="en-US" sz="3200" dirty="0"/>
              <a:t>Breathe in/out focusing on BOTH </a:t>
            </a:r>
            <a:r>
              <a:rPr lang="en-US" sz="3200" dirty="0" smtClean="0"/>
              <a:t>nostrils</a:t>
            </a:r>
            <a:endParaRPr lang="en-US" sz="3200" dirty="0"/>
          </a:p>
          <a:p>
            <a:r>
              <a:rPr lang="en-US" sz="3200" dirty="0" smtClean="0"/>
              <a:t>When you breathe in think, “Breathing </a:t>
            </a:r>
            <a:r>
              <a:rPr lang="en-US" sz="3200" dirty="0"/>
              <a:t>in, I am </a:t>
            </a:r>
            <a:r>
              <a:rPr lang="en-US" sz="3200" dirty="0" smtClean="0"/>
              <a:t>calm</a:t>
            </a:r>
            <a:r>
              <a:rPr lang="en-US" sz="3200" dirty="0"/>
              <a:t>.</a:t>
            </a:r>
            <a:r>
              <a:rPr lang="en-US" sz="3200" dirty="0" smtClean="0"/>
              <a:t>”</a:t>
            </a:r>
            <a:endParaRPr lang="en-US" sz="3200" dirty="0"/>
          </a:p>
          <a:p>
            <a:r>
              <a:rPr lang="en-US" sz="3200" dirty="0" smtClean="0"/>
              <a:t>On the outbreath, “Breathing </a:t>
            </a:r>
            <a:r>
              <a:rPr lang="en-US" sz="3200" dirty="0"/>
              <a:t>out, I </a:t>
            </a:r>
            <a:r>
              <a:rPr lang="en-US" sz="3200" dirty="0" smtClean="0"/>
              <a:t>smile.”</a:t>
            </a:r>
            <a:endParaRPr lang="en-US" sz="3200" dirty="0"/>
          </a:p>
          <a:p>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13</a:t>
            </a:fld>
            <a:endParaRPr lang="en-US" dirty="0"/>
          </a:p>
        </p:txBody>
      </p:sp>
    </p:spTree>
    <p:extLst>
      <p:ext uri="{BB962C8B-B14F-4D97-AF65-F5344CB8AC3E}">
        <p14:creationId xmlns:p14="http://schemas.microsoft.com/office/powerpoint/2010/main" val="265334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What is a thought?</a:t>
            </a:r>
          </a:p>
          <a:p>
            <a:r>
              <a:rPr lang="en-US" sz="3200" dirty="0" smtClean="0"/>
              <a:t>A statement to ourselves, a spontaneous or intentional mental event</a:t>
            </a:r>
          </a:p>
          <a:p>
            <a:r>
              <a:rPr lang="en-US" sz="3200" dirty="0" smtClean="0"/>
              <a:t>Can be consciously aware of the thought or not</a:t>
            </a:r>
          </a:p>
          <a:p>
            <a:r>
              <a:rPr lang="en-US" sz="3200" dirty="0" smtClean="0"/>
              <a:t>How many thoughts per day? 50K-80K</a:t>
            </a:r>
          </a:p>
          <a:p>
            <a:r>
              <a:rPr lang="en-US" sz="3200" dirty="0" smtClean="0"/>
              <a:t>Many are the same as yesterday</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14</a:t>
            </a:fld>
            <a:endParaRPr lang="en-US" dirty="0"/>
          </a:p>
        </p:txBody>
      </p:sp>
    </p:spTree>
    <p:extLst>
      <p:ext uri="{BB962C8B-B14F-4D97-AF65-F5344CB8AC3E}">
        <p14:creationId xmlns:p14="http://schemas.microsoft.com/office/powerpoint/2010/main" val="3007403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Thoughts often </a:t>
            </a:r>
            <a:r>
              <a:rPr lang="en-US" sz="3200" dirty="0"/>
              <a:t>have a negative bias, like a car in need of a front end alignment. </a:t>
            </a:r>
          </a:p>
          <a:p>
            <a:r>
              <a:rPr lang="en-US" sz="3200" dirty="0"/>
              <a:t>Negativity/fear are safer in the wild</a:t>
            </a:r>
            <a:r>
              <a:rPr lang="en-US" sz="3200" dirty="0" smtClean="0"/>
              <a:t>.</a:t>
            </a:r>
          </a:p>
          <a:p>
            <a:r>
              <a:rPr lang="en-US" sz="3200" dirty="0" smtClean="0"/>
              <a:t>Thoughts can themes, like manager thoughts, judgment thoughts, fear thoughts, coaching voice thoughts</a:t>
            </a:r>
          </a:p>
          <a:p>
            <a:r>
              <a:rPr lang="en-US" sz="3200" dirty="0" smtClean="0"/>
              <a:t>Some people seem to have very consistent negative or positive thoughts</a:t>
            </a:r>
            <a:endParaRPr lang="en-US" sz="3200" dirty="0"/>
          </a:p>
        </p:txBody>
      </p:sp>
    </p:spTree>
    <p:extLst>
      <p:ext uri="{BB962C8B-B14F-4D97-AF65-F5344CB8AC3E}">
        <p14:creationId xmlns:p14="http://schemas.microsoft.com/office/powerpoint/2010/main" val="2296646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How does a thought become a belief?</a:t>
            </a:r>
          </a:p>
          <a:p>
            <a:r>
              <a:rPr lang="en-US" sz="3200" dirty="0" smtClean="0"/>
              <a:t>Rehearsal/Repetition</a:t>
            </a:r>
          </a:p>
          <a:p>
            <a:r>
              <a:rPr lang="en-US" sz="3200" dirty="0" smtClean="0"/>
              <a:t>Programmable between ages 0-7 in which we have little critical thinking skills</a:t>
            </a:r>
          </a:p>
          <a:p>
            <a:r>
              <a:rPr lang="en-US" sz="3200" dirty="0" smtClean="0"/>
              <a:t>Thoughts held in mind bring forth fruit after their kind (Law of Mind Action)</a:t>
            </a:r>
          </a:p>
          <a:p>
            <a:r>
              <a:rPr lang="en-US" sz="3200" dirty="0" smtClean="0"/>
              <a:t>Contiguity (pairing) </a:t>
            </a:r>
          </a:p>
          <a:p>
            <a:r>
              <a:rPr lang="en-US" sz="3200" dirty="0" smtClean="0"/>
              <a:t>Neurons that fire together wire together</a:t>
            </a:r>
          </a:p>
          <a:p>
            <a:endParaRPr lang="en-US" sz="3200" dirty="0"/>
          </a:p>
        </p:txBody>
      </p:sp>
    </p:spTree>
    <p:extLst>
      <p:ext uri="{BB962C8B-B14F-4D97-AF65-F5344CB8AC3E}">
        <p14:creationId xmlns:p14="http://schemas.microsoft.com/office/powerpoint/2010/main" val="884324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a:xfrm>
            <a:off x="533400" y="1600200"/>
            <a:ext cx="8229600" cy="4525963"/>
          </a:xfrm>
        </p:spPr>
        <p:txBody>
          <a:bodyPr>
            <a:normAutofit/>
          </a:bodyPr>
          <a:lstStyle/>
          <a:p>
            <a:pPr marL="0" indent="0" algn="ctr">
              <a:buNone/>
            </a:pPr>
            <a:r>
              <a:rPr lang="en-US" sz="3200" dirty="0" smtClean="0"/>
              <a:t>The brain is a PATTERN  RECOGNIZING EXPECTATION GENERATING machine</a:t>
            </a:r>
          </a:p>
          <a:p>
            <a:pPr marL="0" indent="0" algn="ctr">
              <a:buNone/>
            </a:pPr>
            <a:endParaRPr lang="en-US" sz="3200" dirty="0"/>
          </a:p>
          <a:p>
            <a:pPr marL="0" indent="0" algn="ctr">
              <a:buNone/>
            </a:pPr>
            <a:r>
              <a:rPr lang="en-US" sz="4400" dirty="0" smtClean="0"/>
              <a:t>Let’s look at how the brain works</a:t>
            </a:r>
            <a:endParaRPr lang="en-US" sz="4400" dirty="0"/>
          </a:p>
        </p:txBody>
      </p:sp>
    </p:spTree>
    <p:extLst>
      <p:ext uri="{BB962C8B-B14F-4D97-AF65-F5344CB8AC3E}">
        <p14:creationId xmlns:p14="http://schemas.microsoft.com/office/powerpoint/2010/main" val="4284280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18</a:t>
            </a:fld>
            <a:endParaRPr lang="en-US"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195" y="1600200"/>
            <a:ext cx="37136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90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19</a:t>
            </a:fld>
            <a:endParaRPr lang="en-US"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7368" y="1618730"/>
            <a:ext cx="4130842" cy="449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671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Relationship of Thoughts, Beliefs &amp; Expectations to Pain &amp; Recovery in the Injured Worker</a:t>
            </a:r>
            <a:endParaRPr lang="en-US" sz="3200" dirty="0"/>
          </a:p>
        </p:txBody>
      </p:sp>
      <p:sp>
        <p:nvSpPr>
          <p:cNvPr id="3" name="Content Placeholder 2"/>
          <p:cNvSpPr>
            <a:spLocks noGrp="1"/>
          </p:cNvSpPr>
          <p:nvPr>
            <p:ph idx="1"/>
          </p:nvPr>
        </p:nvSpPr>
        <p:spPr/>
        <p:txBody>
          <a:bodyPr>
            <a:noAutofit/>
          </a:bodyPr>
          <a:lstStyle/>
          <a:p>
            <a:r>
              <a:rPr lang="en-US" sz="3200" dirty="0" smtClean="0"/>
              <a:t>Nature of thoughts, beliefs and expectations</a:t>
            </a:r>
          </a:p>
          <a:p>
            <a:r>
              <a:rPr lang="en-US" sz="3200" dirty="0" smtClean="0"/>
              <a:t>Show how thoughts create beliefs and expectations and how these influence health in general, pain and recovery following injury or disease.</a:t>
            </a:r>
          </a:p>
          <a:p>
            <a:r>
              <a:rPr lang="en-US" sz="3200" dirty="0" smtClean="0"/>
              <a:t>Explain the Placebo Effect</a:t>
            </a:r>
          </a:p>
          <a:p>
            <a:r>
              <a:rPr lang="en-US" sz="3200" dirty="0" smtClean="0"/>
              <a:t>The Nocebo Effect</a:t>
            </a:r>
          </a:p>
          <a:p>
            <a:r>
              <a:rPr lang="en-US" sz="3200" dirty="0" smtClean="0"/>
              <a:t>How you can contribute to PLACEBO and avoid contributing to NOCEBO</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2</a:t>
            </a:fld>
            <a:endParaRPr lang="en-US" dirty="0"/>
          </a:p>
        </p:txBody>
      </p:sp>
    </p:spTree>
    <p:extLst>
      <p:ext uri="{BB962C8B-B14F-4D97-AF65-F5344CB8AC3E}">
        <p14:creationId xmlns:p14="http://schemas.microsoft.com/office/powerpoint/2010/main" val="393661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lstStyle/>
          <a:p>
            <a:r>
              <a:rPr lang="en-US" sz="3200" dirty="0"/>
              <a:t>How many triangles did you see?</a:t>
            </a:r>
          </a:p>
          <a:p>
            <a:r>
              <a:rPr lang="en-US" sz="3200" dirty="0"/>
              <a:t>Two?</a:t>
            </a:r>
          </a:p>
          <a:p>
            <a:r>
              <a:rPr lang="en-US" sz="3200" dirty="0"/>
              <a:t>Four?</a:t>
            </a:r>
          </a:p>
          <a:p>
            <a:r>
              <a:rPr lang="en-US" sz="3200" dirty="0"/>
              <a:t>Six?</a:t>
            </a:r>
          </a:p>
          <a:p>
            <a:r>
              <a:rPr lang="en-US" sz="3200" dirty="0"/>
              <a:t>Eight?</a:t>
            </a:r>
          </a:p>
          <a:p>
            <a:endParaRPr lang="en-US"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20</a:t>
            </a:fld>
            <a:endParaRPr lang="en-US" dirty="0"/>
          </a:p>
        </p:txBody>
      </p:sp>
    </p:spTree>
    <p:extLst>
      <p:ext uri="{BB962C8B-B14F-4D97-AF65-F5344CB8AC3E}">
        <p14:creationId xmlns:p14="http://schemas.microsoft.com/office/powerpoint/2010/main" val="1380963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What is the answer?</a:t>
            </a:r>
          </a:p>
          <a:p>
            <a:r>
              <a:rPr lang="en-US" sz="3200" dirty="0" smtClean="0"/>
              <a:t>NONE</a:t>
            </a:r>
          </a:p>
          <a:p>
            <a:r>
              <a:rPr lang="en-US" sz="3200" dirty="0" smtClean="0"/>
              <a:t>Who took geometry? </a:t>
            </a:r>
          </a:p>
          <a:p>
            <a:r>
              <a:rPr lang="en-US" sz="3200" dirty="0" smtClean="0"/>
              <a:t>Definition of a triangle is?</a:t>
            </a:r>
          </a:p>
          <a:p>
            <a:r>
              <a:rPr lang="en-US" sz="3200" dirty="0" smtClean="0"/>
              <a:t>A three sided figure</a:t>
            </a:r>
          </a:p>
          <a:p>
            <a:endParaRPr lang="en-US" sz="3200" dirty="0"/>
          </a:p>
        </p:txBody>
      </p:sp>
    </p:spTree>
    <p:extLst>
      <p:ext uri="{BB962C8B-B14F-4D97-AF65-F5344CB8AC3E}">
        <p14:creationId xmlns:p14="http://schemas.microsoft.com/office/powerpoint/2010/main" val="416083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0999" y="1417638"/>
            <a:ext cx="4382001" cy="47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773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457200"/>
            <a:r>
              <a:rPr lang="en-US" sz="3200" dirty="0" smtClean="0"/>
              <a:t>Did you see any three sided objects on closer scrutiny? </a:t>
            </a:r>
          </a:p>
          <a:p>
            <a:pPr marL="457200"/>
            <a:r>
              <a:rPr lang="en-US" sz="3200" dirty="0" smtClean="0"/>
              <a:t>What happened then?</a:t>
            </a:r>
          </a:p>
          <a:p>
            <a:pPr marL="457200"/>
            <a:r>
              <a:rPr lang="en-US" sz="3200" dirty="0" smtClean="0"/>
              <a:t>The brain took something well known and altered your perception to make it fit a known pattern.</a:t>
            </a:r>
          </a:p>
          <a:p>
            <a:pPr marL="457200"/>
            <a:r>
              <a:rPr lang="en-US" sz="3200" dirty="0" smtClean="0"/>
              <a:t>What does that tell you about your perception?</a:t>
            </a:r>
            <a:endParaRPr lang="en-US" sz="3200" dirty="0"/>
          </a:p>
        </p:txBody>
      </p:sp>
    </p:spTree>
    <p:extLst>
      <p:ext uri="{BB962C8B-B14F-4D97-AF65-F5344CB8AC3E}">
        <p14:creationId xmlns:p14="http://schemas.microsoft.com/office/powerpoint/2010/main" val="232835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It is biased.</a:t>
            </a:r>
          </a:p>
          <a:p>
            <a:r>
              <a:rPr lang="en-US" sz="3200" dirty="0" smtClean="0"/>
              <a:t>That’s why eye-witness testimony, once the gold standard of evidence has been shown to be only about 50% accurate.</a:t>
            </a:r>
          </a:p>
          <a:p>
            <a:r>
              <a:rPr lang="en-US" sz="3200" dirty="0" smtClean="0"/>
              <a:t>The brain alters our perceptions to make the world orderly and predictable and knowable.</a:t>
            </a:r>
          </a:p>
          <a:p>
            <a:r>
              <a:rPr lang="en-US" sz="3200" dirty="0" smtClean="0"/>
              <a:t>If it didn’t we’d be overwhelmed by information. </a:t>
            </a:r>
            <a:endParaRPr lang="en-US" sz="3200" dirty="0"/>
          </a:p>
        </p:txBody>
      </p:sp>
    </p:spTree>
    <p:extLst>
      <p:ext uri="{BB962C8B-B14F-4D97-AF65-F5344CB8AC3E}">
        <p14:creationId xmlns:p14="http://schemas.microsoft.com/office/powerpoint/2010/main" val="2507901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lnSpcReduction="10000"/>
          </a:bodyPr>
          <a:lstStyle/>
          <a:p>
            <a:pPr marL="457200"/>
            <a:r>
              <a:rPr lang="en-US" sz="3200" dirty="0" smtClean="0"/>
              <a:t>The brain would rather be right than happy. </a:t>
            </a:r>
          </a:p>
          <a:p>
            <a:pPr marL="457200"/>
            <a:r>
              <a:rPr lang="en-US" sz="3200" dirty="0" smtClean="0"/>
              <a:t>In fact it has a negativity bias.</a:t>
            </a:r>
          </a:p>
          <a:p>
            <a:pPr marL="457200"/>
            <a:r>
              <a:rPr lang="en-US" sz="3200" dirty="0" smtClean="0"/>
              <a:t>It is much better at finding what’ wrong than what’ right.</a:t>
            </a:r>
          </a:p>
          <a:p>
            <a:pPr marL="457200"/>
            <a:r>
              <a:rPr lang="en-US" sz="3200" dirty="0" smtClean="0"/>
              <a:t>We’ll come back to that in a bit but I want to transition to some general health beliefs.</a:t>
            </a:r>
            <a:br>
              <a:rPr lang="en-US" sz="3200" dirty="0" smtClean="0"/>
            </a:br>
            <a:r>
              <a:rPr lang="en-US" sz="3200" dirty="0" smtClean="0"/>
              <a:t/>
            </a:r>
            <a:br>
              <a:rPr lang="en-US" sz="3200" dirty="0" smtClean="0"/>
            </a:b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428716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As we will see, the brain loves a good story.</a:t>
            </a:r>
          </a:p>
          <a:p>
            <a:r>
              <a:rPr lang="en-US" sz="3200" dirty="0" smtClean="0"/>
              <a:t> We are descended from a great pre-literate story telling tradition.</a:t>
            </a:r>
          </a:p>
          <a:p>
            <a:r>
              <a:rPr lang="en-US" sz="3200" dirty="0" smtClean="0"/>
              <a:t>I am a three sided Celt, i.e. Welsh, Irish and Scottish. </a:t>
            </a:r>
          </a:p>
          <a:p>
            <a:r>
              <a:rPr lang="en-US" sz="3200" dirty="0" smtClean="0"/>
              <a:t>We Celts love a good yarn…especially if accompanied by a measure of libation…and an audience…</a:t>
            </a:r>
            <a:endParaRPr lang="en-US" sz="3200" dirty="0"/>
          </a:p>
        </p:txBody>
      </p:sp>
    </p:spTree>
    <p:extLst>
      <p:ext uri="{BB962C8B-B14F-4D97-AF65-F5344CB8AC3E}">
        <p14:creationId xmlns:p14="http://schemas.microsoft.com/office/powerpoint/2010/main" val="177199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Raise your hand if you have ever taken a scientifically unproven health remedy?</a:t>
            </a:r>
          </a:p>
          <a:p>
            <a:r>
              <a:rPr lang="en-US" sz="3200" dirty="0" smtClean="0"/>
              <a:t>Did it work?</a:t>
            </a:r>
          </a:p>
          <a:p>
            <a:r>
              <a:rPr lang="en-US" sz="3200" dirty="0" smtClean="0"/>
              <a:t>What did that do to the likelihood that you would try another unproven remedy?</a:t>
            </a:r>
          </a:p>
          <a:p>
            <a:r>
              <a:rPr lang="en-US" sz="3200" dirty="0" smtClean="0"/>
              <a:t>Did you tell other people about your experience?</a:t>
            </a:r>
            <a:endParaRPr lang="en-US" sz="3200" dirty="0"/>
          </a:p>
        </p:txBody>
      </p:sp>
    </p:spTree>
    <p:extLst>
      <p:ext uri="{BB962C8B-B14F-4D97-AF65-F5344CB8AC3E}">
        <p14:creationId xmlns:p14="http://schemas.microsoft.com/office/powerpoint/2010/main" val="25519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If you tried an unproven remedy and it worked, e.g. homeopathy, chances are you experienced a placebo response or the “placebo effect.” </a:t>
            </a:r>
          </a:p>
          <a:p>
            <a:r>
              <a:rPr lang="en-US" sz="3200" dirty="0" smtClean="0"/>
              <a:t>What is the “placebo effect?” </a:t>
            </a:r>
          </a:p>
          <a:p>
            <a:r>
              <a:rPr lang="en-US" sz="3200" dirty="0" smtClean="0"/>
              <a:t>The effect of belief or expectation on health treatment outcomes.</a:t>
            </a:r>
            <a:br>
              <a:rPr lang="en-US" sz="3200" dirty="0" smtClean="0"/>
            </a:br>
            <a:endParaRPr lang="en-US" sz="3200" dirty="0"/>
          </a:p>
        </p:txBody>
      </p:sp>
    </p:spTree>
    <p:extLst>
      <p:ext uri="{BB962C8B-B14F-4D97-AF65-F5344CB8AC3E}">
        <p14:creationId xmlns:p14="http://schemas.microsoft.com/office/powerpoint/2010/main" val="2990639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pPr marL="457200" algn="just"/>
            <a:r>
              <a:rPr lang="en-US" sz="3200" dirty="0"/>
              <a:t>Placebo is from the Latin word “</a:t>
            </a:r>
            <a:r>
              <a:rPr lang="en-US" sz="3200" dirty="0" err="1"/>
              <a:t>placere</a:t>
            </a:r>
            <a:r>
              <a:rPr lang="en-US" sz="3200" dirty="0"/>
              <a:t>” i.e. “to please”, </a:t>
            </a:r>
            <a:r>
              <a:rPr lang="en-US" sz="3200" dirty="0" smtClean="0"/>
              <a:t>or “I </a:t>
            </a:r>
            <a:r>
              <a:rPr lang="en-US" sz="3200" dirty="0"/>
              <a:t>shall please</a:t>
            </a:r>
            <a:r>
              <a:rPr lang="en-US" sz="3200" dirty="0" smtClean="0"/>
              <a:t>.”</a:t>
            </a:r>
            <a:r>
              <a:rPr lang="en-US" sz="3200" dirty="0"/>
              <a:t> </a:t>
            </a:r>
            <a:endParaRPr lang="en-US" sz="3200" dirty="0" smtClean="0"/>
          </a:p>
          <a:p>
            <a:pPr marL="457200" algn="just"/>
            <a:r>
              <a:rPr lang="en-US" sz="3200" dirty="0" smtClean="0"/>
              <a:t>What </a:t>
            </a:r>
            <a:r>
              <a:rPr lang="en-US" sz="3200" dirty="0"/>
              <a:t>is the Placebo Effect</a:t>
            </a:r>
            <a:r>
              <a:rPr lang="en-US" sz="3200" dirty="0" smtClean="0"/>
              <a:t>?</a:t>
            </a:r>
          </a:p>
          <a:p>
            <a:pPr marL="457200" algn="just"/>
            <a:r>
              <a:rPr lang="en-US" sz="3200" dirty="0" smtClean="0"/>
              <a:t> </a:t>
            </a:r>
            <a:r>
              <a:rPr lang="en-US" sz="3200" dirty="0"/>
              <a:t>Placebo Effect is the belief or expectation of healing or pain reduction results in pain reduction or healing</a:t>
            </a:r>
            <a:endParaRPr lang="en-US" sz="3200" dirty="0" smtClean="0"/>
          </a:p>
          <a:p>
            <a:pPr marL="0" indent="0" algn="just">
              <a:buNone/>
            </a:pPr>
            <a:endParaRPr lang="en-US" sz="3200" dirty="0"/>
          </a:p>
          <a:p>
            <a:pPr marL="0" indent="0" algn="just">
              <a:buNone/>
            </a:pPr>
            <a:endParaRPr lang="en-US" dirty="0" smtClean="0"/>
          </a:p>
          <a:p>
            <a:pPr marL="0" indent="0" algn="just">
              <a:buNone/>
            </a:pPr>
            <a:endParaRPr lang="en-US" dirty="0"/>
          </a:p>
          <a:p>
            <a:endParaRPr lang="en-US"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29</a:t>
            </a:fld>
            <a:endParaRPr lang="en-US" dirty="0"/>
          </a:p>
        </p:txBody>
      </p:sp>
    </p:spTree>
    <p:extLst>
      <p:ext uri="{BB962C8B-B14F-4D97-AF65-F5344CB8AC3E}">
        <p14:creationId xmlns:p14="http://schemas.microsoft.com/office/powerpoint/2010/main" val="3611954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lnSpcReduction="10000"/>
          </a:bodyPr>
          <a:lstStyle/>
          <a:p>
            <a:r>
              <a:rPr lang="en-US" sz="3200" dirty="0" smtClean="0"/>
              <a:t>Shout out to my undergraduate alma mater, Missouri State, Springfield, MO</a:t>
            </a:r>
            <a:endParaRPr lang="en-US" sz="3200" dirty="0"/>
          </a:p>
          <a:p>
            <a:r>
              <a:rPr lang="en-US" sz="3200" dirty="0" smtClean="0"/>
              <a:t>Second semester freshman I took Speech 101, a.k.a. public speaking</a:t>
            </a:r>
          </a:p>
          <a:p>
            <a:r>
              <a:rPr lang="en-US" sz="3200" dirty="0" smtClean="0"/>
              <a:t>Had no idea what a seminal role it would play in my career</a:t>
            </a:r>
          </a:p>
          <a:p>
            <a:r>
              <a:rPr lang="en-US" sz="3200" dirty="0" smtClean="0"/>
              <a:t>Had I known I would have attended more but…</a:t>
            </a:r>
          </a:p>
          <a:p>
            <a:r>
              <a:rPr lang="en-US" sz="3200" dirty="0" smtClean="0"/>
              <a:t>It was an 8:00 Class</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3</a:t>
            </a:fld>
            <a:endParaRPr lang="en-US" dirty="0"/>
          </a:p>
        </p:txBody>
      </p:sp>
    </p:spTree>
    <p:extLst>
      <p:ext uri="{BB962C8B-B14F-4D97-AF65-F5344CB8AC3E}">
        <p14:creationId xmlns:p14="http://schemas.microsoft.com/office/powerpoint/2010/main" val="1256605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lstStyle/>
          <a:p>
            <a:endParaRPr lang="en-US" i="1" dirty="0" smtClean="0"/>
          </a:p>
          <a:p>
            <a:endParaRPr lang="en-US" i="1" dirty="0"/>
          </a:p>
          <a:p>
            <a:pPr marL="0" indent="0">
              <a:buNone/>
            </a:pPr>
            <a:r>
              <a:rPr lang="en-US" i="1" dirty="0" smtClean="0"/>
              <a:t>  “ </a:t>
            </a:r>
            <a:r>
              <a:rPr lang="en-US" sz="3600" i="1" dirty="0" smtClean="0"/>
              <a:t>Natural </a:t>
            </a:r>
            <a:r>
              <a:rPr lang="en-US" sz="3600" i="1" dirty="0"/>
              <a:t>forces within us are the true </a:t>
            </a:r>
            <a:r>
              <a:rPr lang="en-US" sz="3600" i="1" dirty="0" smtClean="0"/>
              <a:t>	healers </a:t>
            </a:r>
            <a:r>
              <a:rPr lang="en-US" sz="3600" i="1" dirty="0"/>
              <a:t>of disease</a:t>
            </a:r>
            <a:r>
              <a:rPr lang="en-US" sz="3600" i="1" dirty="0" smtClean="0"/>
              <a:t>.”</a:t>
            </a:r>
          </a:p>
          <a:p>
            <a:pPr marL="0" indent="0">
              <a:buNone/>
            </a:pPr>
            <a:r>
              <a:rPr lang="en-US" sz="3600" i="1" dirty="0"/>
              <a:t>	</a:t>
            </a:r>
            <a:r>
              <a:rPr lang="en-US" sz="3600" i="1" dirty="0" smtClean="0"/>
              <a:t>								~Hippocrates</a:t>
            </a:r>
          </a:p>
          <a:p>
            <a:endParaRPr lang="en-US" i="1" dirty="0"/>
          </a:p>
          <a:p>
            <a:endParaRPr lang="en-US" dirty="0"/>
          </a:p>
        </p:txBody>
      </p:sp>
    </p:spTree>
    <p:extLst>
      <p:ext uri="{BB962C8B-B14F-4D97-AF65-F5344CB8AC3E}">
        <p14:creationId xmlns:p14="http://schemas.microsoft.com/office/powerpoint/2010/main" val="3273764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pPr marL="457200"/>
            <a:r>
              <a:rPr lang="en-US" sz="3200" dirty="0"/>
              <a:t>How does the Placebo </a:t>
            </a:r>
            <a:r>
              <a:rPr lang="en-US" sz="3200" dirty="0" smtClean="0"/>
              <a:t>Effect work</a:t>
            </a:r>
            <a:r>
              <a:rPr lang="en-US" sz="3200" dirty="0"/>
              <a:t>? </a:t>
            </a:r>
            <a:endParaRPr lang="en-US" sz="3200" dirty="0" smtClean="0"/>
          </a:p>
          <a:p>
            <a:pPr marL="457200"/>
            <a:r>
              <a:rPr lang="en-US" sz="3200" dirty="0" smtClean="0"/>
              <a:t>How </a:t>
            </a:r>
            <a:r>
              <a:rPr lang="en-US" sz="3200" dirty="0"/>
              <a:t>can just EXPECTING to be helped by something </a:t>
            </a:r>
            <a:r>
              <a:rPr lang="en-US" sz="3200" dirty="0" smtClean="0"/>
              <a:t>actually or believing that it will help </a:t>
            </a:r>
            <a:r>
              <a:rPr lang="en-US" sz="3200" dirty="0"/>
              <a:t>cause you to be helped by an inert substance or sham treatment</a:t>
            </a:r>
            <a:r>
              <a:rPr lang="en-US" sz="3200" dirty="0" smtClean="0"/>
              <a:t>?</a:t>
            </a:r>
          </a:p>
          <a:p>
            <a:pPr marL="457200"/>
            <a:r>
              <a:rPr lang="en-US" sz="3200" dirty="0" smtClean="0"/>
              <a:t>First, we are products of programming!</a:t>
            </a:r>
            <a:endParaRPr lang="en-US" sz="3200" dirty="0"/>
          </a:p>
          <a:p>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31</a:t>
            </a:fld>
            <a:endParaRPr lang="en-US" dirty="0"/>
          </a:p>
        </p:txBody>
      </p:sp>
    </p:spTree>
    <p:extLst>
      <p:ext uri="{BB962C8B-B14F-4D97-AF65-F5344CB8AC3E}">
        <p14:creationId xmlns:p14="http://schemas.microsoft.com/office/powerpoint/2010/main" val="1498291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a:xfrm>
            <a:off x="2318084" y="5626769"/>
            <a:ext cx="8229600" cy="4525963"/>
          </a:xfrm>
        </p:spPr>
        <p:txBody>
          <a:bodyPr/>
          <a:lstStyle/>
          <a:p>
            <a:endParaRPr lang="en-US" dirty="0" smtClean="0"/>
          </a:p>
          <a:p>
            <a:endParaRPr lang="en-US" dirty="0"/>
          </a:p>
          <a:p>
            <a:pPr marL="0" indent="0">
              <a:buNone/>
            </a:pPr>
            <a:r>
              <a:rPr lang="en-US" dirty="0" smtClean="0"/>
              <a:t>				</a:t>
            </a:r>
          </a:p>
          <a:p>
            <a:pPr marL="0" indent="0">
              <a:buNone/>
            </a:pPr>
            <a:endParaRPr lang="en-US" dirty="0"/>
          </a:p>
          <a:p>
            <a:pPr marL="0" indent="0">
              <a:buNone/>
            </a:pPr>
            <a:r>
              <a:rPr lang="en-US" dirty="0" smtClean="0"/>
              <a:t>						</a:t>
            </a:r>
            <a:endParaRPr lang="en-US" dirty="0"/>
          </a:p>
        </p:txBody>
      </p:sp>
      <p:pic>
        <p:nvPicPr>
          <p:cNvPr id="7170" name="Picture 2" descr="Image result for contact tiny time p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383" y="2098089"/>
            <a:ext cx="6077953" cy="438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99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Autofit/>
          </a:bodyPr>
          <a:lstStyle/>
          <a:p>
            <a:r>
              <a:rPr lang="en-US" sz="3200" dirty="0"/>
              <a:t>Placebo effects are NOT just perceived effects, but are actual physiological </a:t>
            </a:r>
            <a:r>
              <a:rPr lang="en-US" sz="3200" dirty="0" smtClean="0"/>
              <a:t>changes in the brain and nervous system.</a:t>
            </a:r>
            <a:endParaRPr lang="en-US" sz="3200" dirty="0"/>
          </a:p>
          <a:p>
            <a:r>
              <a:rPr lang="en-US" sz="3200" dirty="0"/>
              <a:t>But HOW does the brain DO THAT</a:t>
            </a:r>
            <a:r>
              <a:rPr lang="en-US" sz="3200" dirty="0" smtClean="0"/>
              <a:t>?</a:t>
            </a:r>
            <a:endParaRPr lang="en-US" sz="3200" dirty="0"/>
          </a:p>
          <a:p>
            <a:r>
              <a:rPr lang="en-US" sz="3200" dirty="0"/>
              <a:t>Brain uses ITS OWN MEDICINE </a:t>
            </a:r>
            <a:r>
              <a:rPr lang="en-US" sz="3200" dirty="0" smtClean="0"/>
              <a:t>CABINET</a:t>
            </a:r>
          </a:p>
          <a:p>
            <a:r>
              <a:rPr lang="en-US" sz="3200" dirty="0" smtClean="0"/>
              <a:t>Your brain has its own pharmacopeia of medications custom made for YOU!!</a:t>
            </a:r>
            <a:endParaRPr lang="en-US" sz="3200" dirty="0"/>
          </a:p>
          <a:p>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33</a:t>
            </a:fld>
            <a:endParaRPr lang="en-US" dirty="0"/>
          </a:p>
        </p:txBody>
      </p:sp>
    </p:spTree>
    <p:extLst>
      <p:ext uri="{BB962C8B-B14F-4D97-AF65-F5344CB8AC3E}">
        <p14:creationId xmlns:p14="http://schemas.microsoft.com/office/powerpoint/2010/main" val="787315379"/>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4" name="chimes.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pPr marL="457200"/>
            <a:r>
              <a:rPr lang="en-US" sz="3200" dirty="0" smtClean="0"/>
              <a:t>What’s in the brain’s medicine cabinet?</a:t>
            </a:r>
          </a:p>
          <a:p>
            <a:pPr marL="457200"/>
            <a:r>
              <a:rPr lang="en-US" sz="3200" dirty="0" smtClean="0"/>
              <a:t>Pain Killer</a:t>
            </a:r>
          </a:p>
          <a:p>
            <a:pPr marL="457200"/>
            <a:r>
              <a:rPr lang="en-US" sz="3200" dirty="0" smtClean="0"/>
              <a:t>Endogenous Morphine, i.e. Endorphins </a:t>
            </a:r>
          </a:p>
          <a:p>
            <a:r>
              <a:rPr lang="en-US" sz="3200" dirty="0" smtClean="0"/>
              <a:t>Endogenous Cannabinoids, i.e. Endocannabinoids</a:t>
            </a:r>
          </a:p>
          <a:p>
            <a:r>
              <a:rPr lang="en-US" sz="3200" dirty="0" smtClean="0"/>
              <a:t>Serotonin</a:t>
            </a:r>
          </a:p>
          <a:p>
            <a:r>
              <a:rPr lang="en-US" sz="3200" dirty="0" smtClean="0"/>
              <a:t>Dopamine</a:t>
            </a:r>
          </a:p>
          <a:p>
            <a:pPr marL="0" indent="0">
              <a:buNone/>
            </a:pPr>
            <a:endParaRPr lang="en-US" sz="3200" dirty="0" smtClean="0"/>
          </a:p>
          <a:p>
            <a:pPr marL="0" indent="0">
              <a:buNone/>
            </a:pPr>
            <a:endParaRPr lang="en-US" dirty="0"/>
          </a:p>
        </p:txBody>
      </p:sp>
    </p:spTree>
    <p:extLst>
      <p:ext uri="{BB962C8B-B14F-4D97-AF65-F5344CB8AC3E}">
        <p14:creationId xmlns:p14="http://schemas.microsoft.com/office/powerpoint/2010/main" val="3857986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lnSpcReduction="10000"/>
          </a:bodyPr>
          <a:lstStyle/>
          <a:p>
            <a:r>
              <a:rPr lang="en-US" sz="3200" dirty="0" smtClean="0"/>
              <a:t>Norepinephrine</a:t>
            </a:r>
          </a:p>
          <a:p>
            <a:r>
              <a:rPr lang="en-US" sz="3200" dirty="0" smtClean="0"/>
              <a:t>Epinephrine</a:t>
            </a:r>
          </a:p>
          <a:p>
            <a:r>
              <a:rPr lang="en-US" sz="3200" dirty="0" smtClean="0"/>
              <a:t>DMT</a:t>
            </a:r>
          </a:p>
          <a:p>
            <a:r>
              <a:rPr lang="en-US" sz="3200" dirty="0" smtClean="0"/>
              <a:t>Numerous hormones</a:t>
            </a:r>
          </a:p>
          <a:p>
            <a:r>
              <a:rPr lang="en-US" sz="3200" dirty="0" smtClean="0"/>
              <a:t>Immune system enhancers</a:t>
            </a:r>
          </a:p>
          <a:p>
            <a:r>
              <a:rPr lang="en-US" sz="3200" dirty="0" smtClean="0"/>
              <a:t>Brain has its own drugs for pain</a:t>
            </a:r>
          </a:p>
          <a:p>
            <a:r>
              <a:rPr lang="en-US" sz="3200" dirty="0" smtClean="0"/>
              <a:t>Anxiety/Depression</a:t>
            </a:r>
          </a:p>
          <a:p>
            <a:r>
              <a:rPr lang="en-US" sz="3200" dirty="0" smtClean="0"/>
              <a:t>ADD</a:t>
            </a:r>
            <a:endParaRPr lang="en-US" sz="3200" dirty="0"/>
          </a:p>
        </p:txBody>
      </p:sp>
    </p:spTree>
    <p:extLst>
      <p:ext uri="{BB962C8B-B14F-4D97-AF65-F5344CB8AC3E}">
        <p14:creationId xmlns:p14="http://schemas.microsoft.com/office/powerpoint/2010/main" val="973567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pPr marL="457200"/>
            <a:r>
              <a:rPr lang="en-US" sz="3200" dirty="0" smtClean="0"/>
              <a:t>So how do we elicit the placebo response?</a:t>
            </a:r>
          </a:p>
          <a:p>
            <a:pPr marL="457200"/>
            <a:r>
              <a:rPr lang="en-US" sz="3200" dirty="0" smtClean="0"/>
              <a:t>We remind the brain of a situation in which it has experienced that effect previously then pair it together (contiguity, classical conditioning).</a:t>
            </a:r>
            <a:br>
              <a:rPr lang="en-US" sz="3200" dirty="0" smtClean="0"/>
            </a:br>
            <a:endParaRPr lang="en-US" sz="3200" dirty="0"/>
          </a:p>
        </p:txBody>
      </p:sp>
    </p:spTree>
    <p:extLst>
      <p:ext uri="{BB962C8B-B14F-4D97-AF65-F5344CB8AC3E}">
        <p14:creationId xmlns:p14="http://schemas.microsoft.com/office/powerpoint/2010/main" val="3318310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pPr marL="457200"/>
            <a:r>
              <a:rPr lang="en-US" sz="3200" dirty="0" smtClean="0"/>
              <a:t>So here’s a classic experimental model.</a:t>
            </a:r>
          </a:p>
          <a:p>
            <a:pPr marL="457200"/>
            <a:r>
              <a:rPr lang="en-US" sz="3200" dirty="0" smtClean="0"/>
              <a:t>Morphine injection daily M-Th.</a:t>
            </a:r>
          </a:p>
          <a:p>
            <a:pPr marL="457200"/>
            <a:r>
              <a:rPr lang="en-US" sz="3200" dirty="0" smtClean="0"/>
              <a:t>Friday saline injection.</a:t>
            </a:r>
          </a:p>
          <a:p>
            <a:pPr marL="457200"/>
            <a:r>
              <a:rPr lang="en-US" sz="3200" dirty="0" smtClean="0"/>
              <a:t>Saline injections gives similar placebo pain reduction to morphine injection due to the conditioned expectation of pain relief from the morphine training condition.</a:t>
            </a:r>
            <a:endParaRPr lang="en-US" sz="3200" dirty="0"/>
          </a:p>
        </p:txBody>
      </p:sp>
    </p:spTree>
    <p:extLst>
      <p:ext uri="{BB962C8B-B14F-4D97-AF65-F5344CB8AC3E}">
        <p14:creationId xmlns:p14="http://schemas.microsoft.com/office/powerpoint/2010/main" val="5943425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pPr marL="0" indent="0">
              <a:buNone/>
            </a:pPr>
            <a:r>
              <a:rPr lang="en-US" dirty="0" smtClean="0"/>
              <a:t> </a:t>
            </a:r>
            <a:r>
              <a:rPr lang="en-US" sz="3200" dirty="0" smtClean="0"/>
              <a:t>What kinds of health problems are most sensitive to placebo effects?</a:t>
            </a:r>
            <a:endParaRPr lang="en-US" sz="3200" dirty="0"/>
          </a:p>
        </p:txBody>
      </p:sp>
    </p:spTree>
    <p:extLst>
      <p:ext uri="{BB962C8B-B14F-4D97-AF65-F5344CB8AC3E}">
        <p14:creationId xmlns:p14="http://schemas.microsoft.com/office/powerpoint/2010/main" val="240938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Pain</a:t>
            </a:r>
          </a:p>
          <a:p>
            <a:r>
              <a:rPr lang="en-US" sz="3200" dirty="0" smtClean="0"/>
              <a:t>Depression</a:t>
            </a:r>
          </a:p>
          <a:p>
            <a:r>
              <a:rPr lang="en-US" sz="3200" dirty="0" smtClean="0"/>
              <a:t>Anxiety</a:t>
            </a:r>
          </a:p>
          <a:p>
            <a:r>
              <a:rPr lang="en-US" sz="3200" dirty="0" smtClean="0"/>
              <a:t>IBS/GI Disease</a:t>
            </a:r>
          </a:p>
          <a:p>
            <a:r>
              <a:rPr lang="en-US" sz="3200" dirty="0" smtClean="0"/>
              <a:t>Skin Conditions</a:t>
            </a:r>
          </a:p>
          <a:p>
            <a:pPr marL="0" indent="0">
              <a:buNone/>
            </a:pPr>
            <a:endParaRPr lang="en-US" sz="3200" dirty="0"/>
          </a:p>
        </p:txBody>
      </p:sp>
    </p:spTree>
    <p:extLst>
      <p:ext uri="{BB962C8B-B14F-4D97-AF65-F5344CB8AC3E}">
        <p14:creationId xmlns:p14="http://schemas.microsoft.com/office/powerpoint/2010/main" val="3145062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Double Major: Debauchery, Women’s Studies</a:t>
            </a:r>
          </a:p>
          <a:p>
            <a:r>
              <a:rPr lang="en-US" sz="3200" dirty="0"/>
              <a:t>Minored in Experiential Pharmacology, under Dr. Jerry Garcia and Profs. Cheech Marin &amp; Tommy Chong</a:t>
            </a:r>
          </a:p>
          <a:p>
            <a:r>
              <a:rPr lang="en-US" sz="3200" dirty="0"/>
              <a:t>Only one elective class: </a:t>
            </a:r>
            <a:r>
              <a:rPr lang="en-US" sz="3200" dirty="0" smtClean="0"/>
              <a:t>Logic</a:t>
            </a:r>
          </a:p>
          <a:p>
            <a:r>
              <a:rPr lang="en-US" sz="3200" dirty="0" smtClean="0"/>
              <a:t>Where I learned about syllogistic reasoning.</a:t>
            </a:r>
          </a:p>
          <a:p>
            <a:r>
              <a:rPr lang="en-US" sz="3200" dirty="0" smtClean="0"/>
              <a:t>Any philosophy majors here? How’s that Domino’s gig coming along?</a:t>
            </a:r>
            <a:endParaRPr lang="en-US" sz="3200" dirty="0"/>
          </a:p>
          <a:p>
            <a:pPr marL="0" indent="0">
              <a:buNone/>
            </a:pPr>
            <a:endParaRPr lang="en-US" sz="3200" dirty="0"/>
          </a:p>
        </p:txBody>
      </p:sp>
    </p:spTree>
    <p:extLst>
      <p:ext uri="{BB962C8B-B14F-4D97-AF65-F5344CB8AC3E}">
        <p14:creationId xmlns:p14="http://schemas.microsoft.com/office/powerpoint/2010/main" val="165753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What percent of the effect of ACTUAL treatment can be attributed to placebo effects?</a:t>
            </a:r>
          </a:p>
          <a:p>
            <a:r>
              <a:rPr lang="en-US" sz="3200" dirty="0" smtClean="0"/>
              <a:t>A. 10-20%</a:t>
            </a:r>
          </a:p>
          <a:p>
            <a:r>
              <a:rPr lang="en-US" sz="3200" dirty="0" smtClean="0"/>
              <a:t>B.  20-30%</a:t>
            </a:r>
          </a:p>
          <a:p>
            <a:r>
              <a:rPr lang="en-US" sz="3200" dirty="0" smtClean="0"/>
              <a:t>C.  30-40%</a:t>
            </a:r>
          </a:p>
          <a:p>
            <a:r>
              <a:rPr lang="en-US" sz="3200" dirty="0" smtClean="0"/>
              <a:t>D. &gt;50%</a:t>
            </a:r>
          </a:p>
          <a:p>
            <a:endParaRPr lang="en-US" sz="3200" dirty="0"/>
          </a:p>
        </p:txBody>
      </p:sp>
    </p:spTree>
    <p:extLst>
      <p:ext uri="{BB962C8B-B14F-4D97-AF65-F5344CB8AC3E}">
        <p14:creationId xmlns:p14="http://schemas.microsoft.com/office/powerpoint/2010/main" val="943806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30-40%</a:t>
            </a:r>
          </a:p>
          <a:p>
            <a:r>
              <a:rPr lang="en-US" sz="3200" dirty="0" smtClean="0"/>
              <a:t>If there were a new drug which could increase the effectiveness of any treatment by 33% would you want to own stock in it. </a:t>
            </a:r>
            <a:endParaRPr lang="en-US" sz="3200" dirty="0"/>
          </a:p>
        </p:txBody>
      </p:sp>
    </p:spTree>
    <p:extLst>
      <p:ext uri="{BB962C8B-B14F-4D97-AF65-F5344CB8AC3E}">
        <p14:creationId xmlns:p14="http://schemas.microsoft.com/office/powerpoint/2010/main" val="163817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pPr marL="0" indent="0">
              <a:buNone/>
            </a:pPr>
            <a:r>
              <a:rPr lang="en-US" dirty="0" smtClean="0"/>
              <a:t>	</a:t>
            </a:r>
            <a:r>
              <a:rPr lang="en-US" sz="3200" dirty="0" smtClean="0"/>
              <a:t>What fairly common neurologic </a:t>
            </a:r>
            <a:r>
              <a:rPr lang="en-US" sz="3200" smtClean="0"/>
              <a:t>condition is   </a:t>
            </a:r>
            <a:r>
              <a:rPr lang="en-US" sz="3200" dirty="0" smtClean="0"/>
              <a:t>	highly sensitive to placebo effects? Why?</a:t>
            </a:r>
          </a:p>
          <a:p>
            <a:pPr marL="0" indent="0">
              <a:buNone/>
            </a:pPr>
            <a:r>
              <a:rPr lang="en-US" sz="3200" dirty="0" smtClean="0"/>
              <a:t>A. Alzheimer’s Disease</a:t>
            </a:r>
          </a:p>
          <a:p>
            <a:pPr marL="0" indent="0">
              <a:buNone/>
            </a:pPr>
            <a:r>
              <a:rPr lang="en-US" sz="3200" dirty="0" smtClean="0"/>
              <a:t>B. Huntington’s Disease</a:t>
            </a:r>
          </a:p>
          <a:p>
            <a:pPr marL="0" indent="0">
              <a:buNone/>
            </a:pPr>
            <a:r>
              <a:rPr lang="en-US" sz="3200" dirty="0" smtClean="0"/>
              <a:t>C. ALS</a:t>
            </a:r>
          </a:p>
          <a:p>
            <a:pPr marL="0" indent="0">
              <a:buNone/>
            </a:pPr>
            <a:r>
              <a:rPr lang="en-US" sz="3200" dirty="0" smtClean="0"/>
              <a:t>D. Parkinson’s Disease</a:t>
            </a:r>
            <a:endParaRPr lang="en-US" sz="3200" dirty="0"/>
          </a:p>
        </p:txBody>
      </p:sp>
    </p:spTree>
    <p:extLst>
      <p:ext uri="{BB962C8B-B14F-4D97-AF65-F5344CB8AC3E}">
        <p14:creationId xmlns:p14="http://schemas.microsoft.com/office/powerpoint/2010/main" val="3738160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pPr marL="0" indent="0">
              <a:buNone/>
            </a:pPr>
            <a:r>
              <a:rPr lang="en-US" sz="3200" dirty="0" smtClean="0"/>
              <a:t>Which is more powerful in placebo effects?</a:t>
            </a:r>
          </a:p>
          <a:p>
            <a:pPr marL="0" indent="0">
              <a:buNone/>
            </a:pPr>
            <a:r>
              <a:rPr lang="en-US" sz="3200" dirty="0" smtClean="0"/>
              <a:t>Pill or capsule?</a:t>
            </a:r>
          </a:p>
          <a:p>
            <a:pPr marL="0" indent="0">
              <a:buNone/>
            </a:pPr>
            <a:r>
              <a:rPr lang="en-US" sz="3200" dirty="0" smtClean="0"/>
              <a:t>Big or small?</a:t>
            </a:r>
          </a:p>
          <a:p>
            <a:pPr marL="0" indent="0">
              <a:buNone/>
            </a:pPr>
            <a:r>
              <a:rPr lang="en-US" sz="3200" dirty="0" smtClean="0"/>
              <a:t>Color? Red/orange stimulant; cheery yellow antidepressant; white pain relievers</a:t>
            </a:r>
          </a:p>
          <a:p>
            <a:pPr marL="0" indent="0">
              <a:buNone/>
            </a:pPr>
            <a:r>
              <a:rPr lang="en-US" sz="3200" dirty="0" smtClean="0"/>
              <a:t>Oral or injection?</a:t>
            </a:r>
          </a:p>
          <a:p>
            <a:pPr marL="0" indent="0">
              <a:buNone/>
            </a:pPr>
            <a:r>
              <a:rPr lang="en-US" sz="3200" dirty="0" smtClean="0"/>
              <a:t>Injection or surgery?</a:t>
            </a:r>
          </a:p>
          <a:p>
            <a:pPr marL="0" indent="0">
              <a:buNone/>
            </a:pPr>
            <a:r>
              <a:rPr lang="en-US" sz="3200" dirty="0" smtClean="0"/>
              <a:t>White coat or sweater w/ suede elbow patches?</a:t>
            </a:r>
          </a:p>
          <a:p>
            <a:pPr marL="0" indent="0">
              <a:buNone/>
            </a:pPr>
            <a:endParaRPr lang="en-US" sz="3200" dirty="0"/>
          </a:p>
        </p:txBody>
      </p:sp>
    </p:spTree>
    <p:extLst>
      <p:ext uri="{BB962C8B-B14F-4D97-AF65-F5344CB8AC3E}">
        <p14:creationId xmlns:p14="http://schemas.microsoft.com/office/powerpoint/2010/main" val="762392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Is it possible to have a placebo response to surgery?</a:t>
            </a:r>
          </a:p>
          <a:p>
            <a:r>
              <a:rPr lang="en-US" sz="3200" dirty="0" smtClean="0"/>
              <a:t>What kinds of surgeries might have placebo responses?</a:t>
            </a:r>
          </a:p>
          <a:p>
            <a:r>
              <a:rPr lang="en-US" sz="3200" dirty="0" smtClean="0"/>
              <a:t>Are there kinds of surgeries that don’t have a placebo response</a:t>
            </a:r>
            <a:r>
              <a:rPr lang="en-US" dirty="0" smtClean="0"/>
              <a:t>?</a:t>
            </a:r>
            <a:endParaRPr lang="en-US" dirty="0"/>
          </a:p>
        </p:txBody>
      </p:sp>
    </p:spTree>
    <p:extLst>
      <p:ext uri="{BB962C8B-B14F-4D97-AF65-F5344CB8AC3E}">
        <p14:creationId xmlns:p14="http://schemas.microsoft.com/office/powerpoint/2010/main" val="2563554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Knee arthroscopy of partial meniscectomy  in non-traumatic, non-arthritic knee was no better than sham surgery (</a:t>
            </a:r>
            <a:r>
              <a:rPr lang="en-US" sz="3200" dirty="0" err="1" smtClean="0"/>
              <a:t>Sihvonen</a:t>
            </a:r>
            <a:r>
              <a:rPr lang="en-US" sz="3200" dirty="0" smtClean="0"/>
              <a:t> et al, New England </a:t>
            </a:r>
            <a:r>
              <a:rPr lang="en-US" sz="3200" dirty="0" err="1" smtClean="0"/>
              <a:t>Jrnl</a:t>
            </a:r>
            <a:r>
              <a:rPr lang="en-US" sz="3200" dirty="0" smtClean="0"/>
              <a:t> of Med, Dec. 26, 2013)</a:t>
            </a:r>
          </a:p>
          <a:p>
            <a:r>
              <a:rPr lang="en-US" sz="3200" dirty="0" err="1" smtClean="0"/>
              <a:t>Gu</a:t>
            </a:r>
            <a:r>
              <a:rPr lang="en-US" sz="3200" dirty="0" smtClean="0"/>
              <a:t> et al (</a:t>
            </a:r>
            <a:r>
              <a:rPr lang="en-US" sz="3200" dirty="0" err="1" smtClean="0"/>
              <a:t>Jrnl</a:t>
            </a:r>
            <a:r>
              <a:rPr lang="en-US" sz="3200" dirty="0" smtClean="0"/>
              <a:t> of </a:t>
            </a:r>
            <a:r>
              <a:rPr lang="en-US" sz="3200" dirty="0" err="1" smtClean="0"/>
              <a:t>Epidemiogy</a:t>
            </a:r>
            <a:r>
              <a:rPr lang="en-US" sz="3200" dirty="0" smtClean="0"/>
              <a:t> Jan, 2017) meta analysis of sham surgeries found them to be very helpful in pain reduction across several types</a:t>
            </a:r>
            <a:r>
              <a:rPr lang="en-US" dirty="0" smtClean="0"/>
              <a:t>. </a:t>
            </a:r>
            <a:endParaRPr lang="en-US" dirty="0"/>
          </a:p>
        </p:txBody>
      </p:sp>
    </p:spTree>
    <p:extLst>
      <p:ext uri="{BB962C8B-B14F-4D97-AF65-F5344CB8AC3E}">
        <p14:creationId xmlns:p14="http://schemas.microsoft.com/office/powerpoint/2010/main" val="1045464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a:xfrm>
            <a:off x="601579" y="1600200"/>
            <a:ext cx="8229600" cy="4525963"/>
          </a:xfrm>
        </p:spPr>
        <p:txBody>
          <a:bodyPr>
            <a:normAutofit/>
          </a:bodyPr>
          <a:lstStyle/>
          <a:p>
            <a:pPr marL="0" indent="0">
              <a:buNone/>
            </a:pPr>
            <a:r>
              <a:rPr lang="en-US" sz="3200" dirty="0" smtClean="0"/>
              <a:t>Sham Surgeries have proven equal to real surgeries in several cases including:</a:t>
            </a:r>
          </a:p>
          <a:p>
            <a:r>
              <a:rPr lang="en-US" sz="3200" dirty="0" smtClean="0"/>
              <a:t>Cardiac stent placement</a:t>
            </a:r>
          </a:p>
          <a:p>
            <a:r>
              <a:rPr lang="en-US" sz="3200" dirty="0"/>
              <a:t>P</a:t>
            </a:r>
            <a:r>
              <a:rPr lang="en-US" sz="3200" dirty="0" smtClean="0"/>
              <a:t>ercutaneous </a:t>
            </a:r>
            <a:r>
              <a:rPr lang="en-US" sz="3200" dirty="0"/>
              <a:t>laser myocardial revascularization to improve angina </a:t>
            </a:r>
            <a:r>
              <a:rPr lang="en-US" sz="3200" dirty="0" smtClean="0"/>
              <a:t>symptoms </a:t>
            </a:r>
            <a:r>
              <a:rPr lang="en-US" sz="3200" dirty="0"/>
              <a:t>in patients with severe coronary </a:t>
            </a:r>
            <a:r>
              <a:rPr lang="en-US" sz="3200" dirty="0" smtClean="0"/>
              <a:t>disease</a:t>
            </a:r>
          </a:p>
          <a:p>
            <a:r>
              <a:rPr lang="en-US" sz="3200" dirty="0" err="1" smtClean="0"/>
              <a:t>Vertebroplasty</a:t>
            </a:r>
            <a:r>
              <a:rPr lang="en-US" sz="3200" dirty="0" smtClean="0"/>
              <a:t> for painful </a:t>
            </a:r>
            <a:r>
              <a:rPr lang="en-US" sz="3200" dirty="0"/>
              <a:t>osteoporotic vertebral </a:t>
            </a:r>
            <a:r>
              <a:rPr lang="en-US" sz="3200" dirty="0" smtClean="0"/>
              <a:t>fractures</a:t>
            </a:r>
            <a:endParaRPr lang="en-US" sz="3200" dirty="0"/>
          </a:p>
        </p:txBody>
      </p:sp>
    </p:spTree>
    <p:extLst>
      <p:ext uri="{BB962C8B-B14F-4D97-AF65-F5344CB8AC3E}">
        <p14:creationId xmlns:p14="http://schemas.microsoft.com/office/powerpoint/2010/main" val="1941344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What about sham brain surgery? Several studies of Parkinson’s disease with benefit in sham surgery</a:t>
            </a:r>
          </a:p>
          <a:p>
            <a:r>
              <a:rPr lang="en-US" sz="3200" dirty="0" smtClean="0"/>
              <a:t>What about heart surgery?</a:t>
            </a:r>
          </a:p>
          <a:p>
            <a:r>
              <a:rPr lang="en-US" sz="3200" dirty="0" smtClean="0"/>
              <a:t>Two classic trials of mammary artery ligation for the treatment of angina pectoris  was no better than sham surgery (Diamond et al, </a:t>
            </a:r>
            <a:r>
              <a:rPr lang="en-US" sz="3200" dirty="0" err="1" smtClean="0"/>
              <a:t>Jrnl</a:t>
            </a:r>
            <a:r>
              <a:rPr lang="en-US" sz="3200" dirty="0" smtClean="0"/>
              <a:t> of Cardiology, April 1960)</a:t>
            </a:r>
          </a:p>
          <a:p>
            <a:pPr marL="0" indent="0">
              <a:buNone/>
            </a:pPr>
            <a:endParaRPr lang="en-US" dirty="0"/>
          </a:p>
        </p:txBody>
      </p:sp>
    </p:spTree>
    <p:extLst>
      <p:ext uri="{BB962C8B-B14F-4D97-AF65-F5344CB8AC3E}">
        <p14:creationId xmlns:p14="http://schemas.microsoft.com/office/powerpoint/2010/main" val="486269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pPr marL="0" indent="0">
              <a:buNone/>
            </a:pPr>
            <a:r>
              <a:rPr lang="en-US" dirty="0" smtClean="0"/>
              <a:t> </a:t>
            </a:r>
          </a:p>
          <a:p>
            <a:pPr marL="0" indent="0">
              <a:buNone/>
            </a:pPr>
            <a:r>
              <a:rPr lang="en-US" sz="3600" dirty="0" smtClean="0"/>
              <a:t>What if you told them it was placebo before the treatment would it still work?</a:t>
            </a:r>
            <a:endParaRPr lang="en-US" sz="3600" dirty="0"/>
          </a:p>
        </p:txBody>
      </p:sp>
    </p:spTree>
    <p:extLst>
      <p:ext uri="{BB962C8B-B14F-4D97-AF65-F5344CB8AC3E}">
        <p14:creationId xmlns:p14="http://schemas.microsoft.com/office/powerpoint/2010/main" val="1641502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err="1" smtClean="0"/>
              <a:t>Kaptchuck</a:t>
            </a:r>
            <a:r>
              <a:rPr lang="en-US" sz="3200" dirty="0" smtClean="0"/>
              <a:t>  et al  (</a:t>
            </a:r>
            <a:r>
              <a:rPr lang="en-US" sz="3200" dirty="0" err="1" smtClean="0"/>
              <a:t>PLoS</a:t>
            </a:r>
            <a:r>
              <a:rPr lang="en-US" sz="3200" dirty="0" smtClean="0"/>
              <a:t> 2010, 5 (12) found that open label placebo compared favorably to no treatment controls in the treatment of IBS.</a:t>
            </a:r>
          </a:p>
          <a:p>
            <a:r>
              <a:rPr lang="en-US" sz="3200" dirty="0" err="1" smtClean="0"/>
              <a:t>Carvalho</a:t>
            </a:r>
            <a:r>
              <a:rPr lang="en-US" sz="3200" dirty="0" smtClean="0"/>
              <a:t> et al (Pain, 2016, 12) found the open placebo compared favorably to standard treatment of low back pain</a:t>
            </a:r>
          </a:p>
          <a:p>
            <a:r>
              <a:rPr lang="en-US" sz="3200" dirty="0" smtClean="0"/>
              <a:t>She is experimenting with interspersing placebo with opioids with chronic pain patients.</a:t>
            </a:r>
            <a:endParaRPr lang="en-US" sz="3200" dirty="0"/>
          </a:p>
        </p:txBody>
      </p:sp>
    </p:spTree>
    <p:extLst>
      <p:ext uri="{BB962C8B-B14F-4D97-AF65-F5344CB8AC3E}">
        <p14:creationId xmlns:p14="http://schemas.microsoft.com/office/powerpoint/2010/main" val="152447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Standard syllogistic reasoning</a:t>
            </a:r>
          </a:p>
          <a:p>
            <a:r>
              <a:rPr lang="en-US" sz="3200" dirty="0" smtClean="0"/>
              <a:t>Beer is good.</a:t>
            </a:r>
          </a:p>
          <a:p>
            <a:r>
              <a:rPr lang="en-US" sz="3200" dirty="0" smtClean="0"/>
              <a:t> I drink beer. </a:t>
            </a:r>
          </a:p>
          <a:p>
            <a:r>
              <a:rPr lang="en-US" sz="3200" dirty="0" smtClean="0"/>
              <a:t>Therefore____ ?</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5</a:t>
            </a:fld>
            <a:endParaRPr lang="en-US" dirty="0"/>
          </a:p>
        </p:txBody>
      </p:sp>
    </p:spTree>
    <p:extLst>
      <p:ext uri="{BB962C8B-B14F-4D97-AF65-F5344CB8AC3E}">
        <p14:creationId xmlns:p14="http://schemas.microsoft.com/office/powerpoint/2010/main" val="563202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Placebo is variable from person to person and in the same person from situation to situation</a:t>
            </a:r>
          </a:p>
          <a:p>
            <a:r>
              <a:rPr lang="en-US" sz="3200" dirty="0" smtClean="0"/>
              <a:t>It is not just ONE response, but rather a family of responses.</a:t>
            </a:r>
          </a:p>
          <a:p>
            <a:r>
              <a:rPr lang="en-US" sz="3200" dirty="0" smtClean="0"/>
              <a:t>With that said, are there consistent placebo responders, and if so why would some people be more likely to respond to placebo and other not?</a:t>
            </a:r>
            <a:endParaRPr lang="en-US" sz="3200" dirty="0"/>
          </a:p>
        </p:txBody>
      </p:sp>
    </p:spTree>
    <p:extLst>
      <p:ext uri="{BB962C8B-B14F-4D97-AF65-F5344CB8AC3E}">
        <p14:creationId xmlns:p14="http://schemas.microsoft.com/office/powerpoint/2010/main" val="4180234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 There is some evidence that there are at least some genetic differences on those who respond to placebo, i.e. the PLACEBOME.</a:t>
            </a:r>
          </a:p>
          <a:p>
            <a:r>
              <a:rPr lang="en-US" sz="3200" dirty="0" smtClean="0"/>
              <a:t>There are several candidate genes that are being investigated but the one most studied is the COMT (catechol-O-methyltransferase) which relates to the metabolism of dopamine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86705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The Relationship of Thoughts, Beliefs &amp; Expectations to Pain &amp; Recovery in the Injured Worker</a:t>
            </a:r>
          </a:p>
        </p:txBody>
      </p:sp>
      <p:sp>
        <p:nvSpPr>
          <p:cNvPr id="3" name="Content Placeholder 2"/>
          <p:cNvSpPr>
            <a:spLocks noGrp="1"/>
          </p:cNvSpPr>
          <p:nvPr>
            <p:ph idx="1"/>
          </p:nvPr>
        </p:nvSpPr>
        <p:spPr/>
        <p:txBody>
          <a:bodyPr>
            <a:normAutofit lnSpcReduction="10000"/>
          </a:bodyPr>
          <a:lstStyle/>
          <a:p>
            <a:r>
              <a:rPr lang="en-US" sz="3200" dirty="0" smtClean="0"/>
              <a:t>Does placebo effect sports performance?</a:t>
            </a:r>
          </a:p>
          <a:p>
            <a:r>
              <a:rPr lang="en-US" sz="3200" dirty="0" smtClean="0"/>
              <a:t>Study of placebo anabolic steroids on seasoned weight lifters found marked increases in weight lifted when the believed they were taking steroids</a:t>
            </a:r>
          </a:p>
          <a:p>
            <a:r>
              <a:rPr lang="en-US" sz="3200" dirty="0" smtClean="0"/>
              <a:t>Similar study showed significant improvements in running times in track athletes who believed they were receiving blood doping treatments</a:t>
            </a:r>
            <a:r>
              <a:rPr lang="en-US" dirty="0" smtClean="0"/>
              <a:t>.</a:t>
            </a:r>
            <a:endParaRPr lang="en-US" dirty="0"/>
          </a:p>
        </p:txBody>
      </p:sp>
    </p:spTree>
    <p:extLst>
      <p:ext uri="{BB962C8B-B14F-4D97-AF65-F5344CB8AC3E}">
        <p14:creationId xmlns:p14="http://schemas.microsoft.com/office/powerpoint/2010/main" val="3600521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Does the placebo effect make you healthier even you don’t do anything differently?</a:t>
            </a:r>
          </a:p>
          <a:p>
            <a:r>
              <a:rPr lang="en-US" sz="3200" dirty="0" smtClean="0"/>
              <a:t>Crum &amp; Langer studied motel housekeepers in two conditions: 1) told that their jobs were getting them a lot of exercise, more than the surgeon general’s minimum level; 2) other group exactly the same activity, got no such feedback but equal time spent with them. At the end of 4 weeks group 1 lost weight and had decreased BMI, BP, and waist to hip ratio.</a:t>
            </a:r>
            <a:endParaRPr lang="en-US" sz="3200" dirty="0"/>
          </a:p>
        </p:txBody>
      </p:sp>
    </p:spTree>
    <p:extLst>
      <p:ext uri="{BB962C8B-B14F-4D97-AF65-F5344CB8AC3E}">
        <p14:creationId xmlns:p14="http://schemas.microsoft.com/office/powerpoint/2010/main" val="3415265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Ellen Langer perhaps the greatest example of the power of mind/expectation in her famous</a:t>
            </a:r>
            <a:r>
              <a:rPr lang="en-US" sz="3200" dirty="0"/>
              <a:t> </a:t>
            </a:r>
            <a:r>
              <a:rPr lang="en-US" sz="3200" dirty="0" smtClean="0"/>
              <a:t>“Counterclockwise” study of older adult males</a:t>
            </a:r>
          </a:p>
          <a:p>
            <a:r>
              <a:rPr lang="en-US" sz="3200" dirty="0" smtClean="0"/>
              <a:t>Compared a reminiscing group with matched controls who went to a mock-up town surrounded entirely by an environment from their past. They were instructed to act “as if” they were their former ages.</a:t>
            </a:r>
          </a:p>
        </p:txBody>
      </p:sp>
    </p:spTree>
    <p:extLst>
      <p:ext uri="{BB962C8B-B14F-4D97-AF65-F5344CB8AC3E}">
        <p14:creationId xmlns:p14="http://schemas.microsoft.com/office/powerpoint/2010/main" val="4158466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dirty="0"/>
              <a:t>And according to Langer's account, most of those improvements were much more significant in the group told to live as if it were actually 1959; a full </a:t>
            </a:r>
            <a:r>
              <a:rPr lang="en-US" dirty="0">
                <a:hlinkClick r:id="rId2"/>
              </a:rPr>
              <a:t>63% of them</a:t>
            </a:r>
            <a:r>
              <a:rPr lang="en-US" dirty="0"/>
              <a:t> had better intelligence test scores at the end of the experiment than they did at the beginning, compared to 44% in the control group. Four independent volunteers, who knew nothing about the study, looked at before and after photos of the men in the experimental group and perceived those in the "after" photos as an average of two years younger than those in the "before."</a:t>
            </a:r>
          </a:p>
        </p:txBody>
      </p:sp>
    </p:spTree>
    <p:extLst>
      <p:ext uri="{BB962C8B-B14F-4D97-AF65-F5344CB8AC3E}">
        <p14:creationId xmlns:p14="http://schemas.microsoft.com/office/powerpoint/2010/main" val="1173944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Do placebos work on dogs? The story of Gabe</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2148681"/>
            <a:ext cx="6061686" cy="436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686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57</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930" y="1600200"/>
            <a:ext cx="45441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6439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pPr marL="0" indent="0" algn="ctr">
              <a:buNone/>
            </a:pPr>
            <a:r>
              <a:rPr lang="en-US" dirty="0" smtClean="0">
                <a:latin typeface="Broadway" panose="04040905080B02020502" pitchFamily="82" charset="0"/>
              </a:rPr>
              <a:t>Return </a:t>
            </a:r>
            <a:r>
              <a:rPr lang="en-US" dirty="0">
                <a:latin typeface="Broadway" panose="04040905080B02020502" pitchFamily="82" charset="0"/>
              </a:rPr>
              <a:t>to Calm Center</a:t>
            </a:r>
          </a:p>
          <a:p>
            <a:pPr marL="0" indent="0" algn="ctr">
              <a:buNone/>
            </a:pPr>
            <a:r>
              <a:rPr lang="en-US" dirty="0"/>
              <a:t>Breathing in I am calm, breathing out I smile…</a:t>
            </a:r>
          </a:p>
          <a:p>
            <a:pPr marL="0" indent="0">
              <a:buNone/>
            </a:pPr>
            <a:endParaRPr lang="en-US" dirty="0"/>
          </a:p>
          <a:p>
            <a:pPr marL="0" indent="0">
              <a:buNone/>
            </a:pPr>
            <a:r>
              <a:rPr lang="en-US" dirty="0"/>
              <a:t/>
            </a:r>
            <a:br>
              <a:rPr lang="en-US" dirty="0"/>
            </a:br>
            <a:endParaRPr lang="en-US"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58</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3857625" cy="310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367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1075" y="1958181"/>
            <a:ext cx="71818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158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a:t>Extensive field research and late </a:t>
            </a:r>
            <a:r>
              <a:rPr lang="en-US" sz="3200" dirty="0" smtClean="0"/>
              <a:t>nights</a:t>
            </a:r>
          </a:p>
          <a:p>
            <a:r>
              <a:rPr lang="en-US" sz="3200" dirty="0" smtClean="0"/>
              <a:t>Went </a:t>
            </a:r>
            <a:r>
              <a:rPr lang="en-US" sz="3200" dirty="0"/>
              <a:t>to the first class, the midterm and the final</a:t>
            </a:r>
          </a:p>
          <a:p>
            <a:r>
              <a:rPr lang="en-US" sz="3200" dirty="0"/>
              <a:t>Two Important Things:</a:t>
            </a:r>
          </a:p>
          <a:p>
            <a:r>
              <a:rPr lang="en-US" sz="3200" dirty="0"/>
              <a:t>1)Tell them what you’re going to tell them, tell it, then tell them what you told them.</a:t>
            </a:r>
          </a:p>
          <a:p>
            <a:r>
              <a:rPr lang="en-US" sz="3200" dirty="0"/>
              <a:t>2) Always begin with a joke, funny story or anecdote</a:t>
            </a:r>
          </a:p>
          <a:p>
            <a:endParaRPr lang="en-US" sz="3200" dirty="0"/>
          </a:p>
        </p:txBody>
      </p:sp>
    </p:spTree>
    <p:extLst>
      <p:ext uri="{BB962C8B-B14F-4D97-AF65-F5344CB8AC3E}">
        <p14:creationId xmlns:p14="http://schemas.microsoft.com/office/powerpoint/2010/main" val="13772795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Have you ever participated in a clinical trial?</a:t>
            </a:r>
          </a:p>
          <a:p>
            <a:r>
              <a:rPr lang="en-US" sz="3200" dirty="0" smtClean="0"/>
              <a:t>If so did you experience any side effects?</a:t>
            </a:r>
          </a:p>
          <a:p>
            <a:r>
              <a:rPr lang="en-US" sz="3200" dirty="0" smtClean="0"/>
              <a:t>Afterward, did you find out that you were in the placebo condition?</a:t>
            </a:r>
          </a:p>
          <a:p>
            <a:r>
              <a:rPr lang="en-US" sz="3200" dirty="0" smtClean="0"/>
              <a:t>Have you ever read the package insert or pharmacist info on an Rx and got side effects?</a:t>
            </a:r>
          </a:p>
          <a:p>
            <a:r>
              <a:rPr lang="en-US" sz="3200" dirty="0" smtClean="0"/>
              <a:t>If you experienced side effects from a placebo that it known as “NOCEBO.”</a:t>
            </a:r>
            <a:endParaRPr lang="en-US" sz="3200" dirty="0"/>
          </a:p>
        </p:txBody>
      </p:sp>
    </p:spTree>
    <p:extLst>
      <p:ext uri="{BB962C8B-B14F-4D97-AF65-F5344CB8AC3E}">
        <p14:creationId xmlns:p14="http://schemas.microsoft.com/office/powerpoint/2010/main" val="30992204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Approximately 25% of subjects in experiments have side effects.</a:t>
            </a:r>
          </a:p>
          <a:p>
            <a:r>
              <a:rPr lang="en-US" sz="3200" dirty="0" smtClean="0"/>
              <a:t>In order to account for those the people in the placebo arm must also be told about those side effects.</a:t>
            </a:r>
          </a:p>
          <a:p>
            <a:r>
              <a:rPr lang="en-US" sz="3200" dirty="0" smtClean="0"/>
              <a:t>So typically the nocebo effects run along the expected side effects from the real drug or treatment.</a:t>
            </a:r>
            <a:endParaRPr lang="en-US" sz="3200" dirty="0"/>
          </a:p>
        </p:txBody>
      </p:sp>
    </p:spTree>
    <p:extLst>
      <p:ext uri="{BB962C8B-B14F-4D97-AF65-F5344CB8AC3E}">
        <p14:creationId xmlns:p14="http://schemas.microsoft.com/office/powerpoint/2010/main" val="21453307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Nocebo effects are introduced in the informed consent process not only in experiments but in daily clinical practice</a:t>
            </a:r>
          </a:p>
          <a:p>
            <a:r>
              <a:rPr lang="en-US" sz="3200" dirty="0" smtClean="0"/>
              <a:t>The side effect or nocebo effects are about equal in the active treatment condition and the placebo condition</a:t>
            </a:r>
          </a:p>
          <a:p>
            <a:r>
              <a:rPr lang="en-US" sz="3200" dirty="0" smtClean="0"/>
              <a:t>The effects are believed to have a neurobiological substrate just as placebo effects do</a:t>
            </a:r>
          </a:p>
        </p:txBody>
      </p:sp>
    </p:spTree>
    <p:extLst>
      <p:ext uri="{BB962C8B-B14F-4D97-AF65-F5344CB8AC3E}">
        <p14:creationId xmlns:p14="http://schemas.microsoft.com/office/powerpoint/2010/main" val="1488307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fontScale="92500" lnSpcReduction="10000"/>
          </a:bodyPr>
          <a:lstStyle/>
          <a:p>
            <a:r>
              <a:rPr lang="en-US" sz="3200" dirty="0" smtClean="0"/>
              <a:t>Examples of nocebo effects</a:t>
            </a:r>
          </a:p>
          <a:p>
            <a:r>
              <a:rPr lang="en-US" sz="3200" dirty="0" smtClean="0"/>
              <a:t>Present in virtually all medication allergies</a:t>
            </a:r>
            <a:r>
              <a:rPr lang="en-US" sz="3200" dirty="0"/>
              <a:t>. </a:t>
            </a:r>
            <a:r>
              <a:rPr lang="en-US" sz="3200" dirty="0" err="1" smtClean="0"/>
              <a:t>Licardi</a:t>
            </a:r>
            <a:r>
              <a:rPr lang="en-US" sz="3200" dirty="0" smtClean="0"/>
              <a:t> at al, (J </a:t>
            </a:r>
            <a:r>
              <a:rPr lang="en-US" sz="3200" dirty="0" err="1"/>
              <a:t>Investig</a:t>
            </a:r>
            <a:r>
              <a:rPr lang="en-US" sz="3200" dirty="0"/>
              <a:t> </a:t>
            </a:r>
            <a:r>
              <a:rPr lang="en-US" sz="3200" dirty="0" err="1"/>
              <a:t>Allergol</a:t>
            </a:r>
            <a:r>
              <a:rPr lang="en-US" sz="3200" dirty="0"/>
              <a:t> </a:t>
            </a:r>
            <a:r>
              <a:rPr lang="en-US" sz="3200" dirty="0" err="1"/>
              <a:t>Clin</a:t>
            </a:r>
            <a:r>
              <a:rPr lang="en-US" sz="3200" dirty="0"/>
              <a:t> </a:t>
            </a:r>
            <a:r>
              <a:rPr lang="en-US" sz="3200" dirty="0" err="1" smtClean="0"/>
              <a:t>Immunol</a:t>
            </a:r>
            <a:r>
              <a:rPr lang="en-US" sz="3200" dirty="0"/>
              <a:t>. 2004;14(2):</a:t>
            </a:r>
            <a:r>
              <a:rPr lang="en-US" sz="3200" dirty="0" smtClean="0"/>
              <a:t>104–107.)</a:t>
            </a:r>
          </a:p>
          <a:p>
            <a:r>
              <a:rPr lang="en-US" sz="3200" dirty="0" smtClean="0"/>
              <a:t>43.6% of patients with BPH treated with </a:t>
            </a:r>
            <a:r>
              <a:rPr lang="en-US" sz="3200" dirty="0" err="1"/>
              <a:t>F</a:t>
            </a:r>
            <a:r>
              <a:rPr lang="en-US" sz="3200" dirty="0" err="1" smtClean="0"/>
              <a:t>inesteride</a:t>
            </a:r>
            <a:r>
              <a:rPr lang="en-US" sz="3200" dirty="0" smtClean="0"/>
              <a:t> who were told they might have sexual side effects had sexual side effects vs. 15.6% of those who were not told (</a:t>
            </a:r>
            <a:r>
              <a:rPr lang="en-US" sz="3200" dirty="0" err="1" smtClean="0"/>
              <a:t>Mondaini</a:t>
            </a:r>
            <a:r>
              <a:rPr lang="en-US" sz="3200" dirty="0" smtClean="0"/>
              <a:t> </a:t>
            </a:r>
            <a:r>
              <a:rPr lang="en-US" sz="3200" dirty="0"/>
              <a:t>N, </a:t>
            </a:r>
            <a:r>
              <a:rPr lang="en-US" sz="3200" dirty="0" err="1"/>
              <a:t>Gontero</a:t>
            </a:r>
            <a:r>
              <a:rPr lang="en-US" sz="3200" dirty="0"/>
              <a:t> P, </a:t>
            </a:r>
            <a:r>
              <a:rPr lang="en-US" sz="3200" dirty="0" err="1"/>
              <a:t>Giubilei</a:t>
            </a:r>
            <a:r>
              <a:rPr lang="en-US" sz="3200" dirty="0"/>
              <a:t> G, Lombardi G, </a:t>
            </a:r>
            <a:r>
              <a:rPr lang="en-US" sz="3200" dirty="0" err="1"/>
              <a:t>Cai</a:t>
            </a:r>
            <a:r>
              <a:rPr lang="en-US" sz="3200" dirty="0"/>
              <a:t> T, Gavazzi A, </a:t>
            </a:r>
            <a:r>
              <a:rPr lang="en-US" sz="3200" dirty="0" err="1"/>
              <a:t>Bartoletti</a:t>
            </a:r>
            <a:r>
              <a:rPr lang="en-US" sz="3200" dirty="0"/>
              <a:t> </a:t>
            </a:r>
            <a:r>
              <a:rPr lang="en-US" sz="3200" dirty="0" smtClean="0"/>
              <a:t>R, J </a:t>
            </a:r>
            <a:r>
              <a:rPr lang="en-US" sz="3200" dirty="0"/>
              <a:t>Sex Med. 2007 Nov; 4(6):1708-12.</a:t>
            </a:r>
          </a:p>
          <a:p>
            <a:endParaRPr lang="en-US" dirty="0" smtClean="0"/>
          </a:p>
        </p:txBody>
      </p:sp>
    </p:spTree>
    <p:extLst>
      <p:ext uri="{BB962C8B-B14F-4D97-AF65-F5344CB8AC3E}">
        <p14:creationId xmlns:p14="http://schemas.microsoft.com/office/powerpoint/2010/main" val="39557631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The </a:t>
            </a:r>
            <a:r>
              <a:rPr lang="en-US" sz="3200" dirty="0" smtClean="0"/>
              <a:t>pain relieving </a:t>
            </a:r>
            <a:r>
              <a:rPr lang="en-US" sz="3200" dirty="0"/>
              <a:t>effects </a:t>
            </a:r>
            <a:r>
              <a:rPr lang="en-US" sz="3200" dirty="0" smtClean="0"/>
              <a:t>of </a:t>
            </a:r>
            <a:r>
              <a:rPr lang="en-US" sz="3200" dirty="0"/>
              <a:t>μ-opioid agonist remifentanil was completely </a:t>
            </a:r>
            <a:r>
              <a:rPr lang="en-US" sz="3200" dirty="0" smtClean="0"/>
              <a:t>negated when </a:t>
            </a:r>
            <a:r>
              <a:rPr lang="en-US" sz="3200" dirty="0"/>
              <a:t>subjects were told </a:t>
            </a:r>
            <a:r>
              <a:rPr lang="en-US" sz="3200" dirty="0" smtClean="0"/>
              <a:t>that the drug infusion was </a:t>
            </a:r>
            <a:r>
              <a:rPr lang="en-US" sz="3200" dirty="0"/>
              <a:t>stopped (when it had </a:t>
            </a:r>
            <a:r>
              <a:rPr lang="en-US" sz="3200" dirty="0" smtClean="0"/>
              <a:t>not been), </a:t>
            </a:r>
            <a:r>
              <a:rPr lang="en-US" sz="3200" dirty="0"/>
              <a:t>suggesting that negative expectations may interfere with the drug </a:t>
            </a:r>
            <a:r>
              <a:rPr lang="en-US" sz="3200" dirty="0" smtClean="0"/>
              <a:t>effects in the brain (</a:t>
            </a:r>
            <a:r>
              <a:rPr lang="en-US" sz="3200" dirty="0" err="1" smtClean="0"/>
              <a:t>Bingel</a:t>
            </a:r>
            <a:r>
              <a:rPr lang="en-US" sz="3200" dirty="0" smtClean="0"/>
              <a:t> et al, </a:t>
            </a:r>
            <a:r>
              <a:rPr lang="nn-NO" sz="3200" dirty="0"/>
              <a:t> Sci Transl Med. 2011;3(70) 70ra14.</a:t>
            </a:r>
            <a:endParaRPr lang="en-US" sz="3200" dirty="0"/>
          </a:p>
        </p:txBody>
      </p:sp>
    </p:spTree>
    <p:extLst>
      <p:ext uri="{BB962C8B-B14F-4D97-AF65-F5344CB8AC3E}">
        <p14:creationId xmlns:p14="http://schemas.microsoft.com/office/powerpoint/2010/main" val="13816349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Study of Chinese American deaths relative to health matched controls found that they had greater mortality with a combination of disease and birth year relative to Chinese Astrology compared to whites. The more strongly they believed in the Chinese astrology the more early loss of life. (Lancet, Nov. 6, 1993).</a:t>
            </a:r>
            <a:endParaRPr lang="en-US" sz="3200" dirty="0"/>
          </a:p>
        </p:txBody>
      </p:sp>
    </p:spTree>
    <p:extLst>
      <p:ext uri="{BB962C8B-B14F-4D97-AF65-F5344CB8AC3E}">
        <p14:creationId xmlns:p14="http://schemas.microsoft.com/office/powerpoint/2010/main" val="22019535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The context of clinical treatment can also introduce nocebo effects</a:t>
            </a:r>
          </a:p>
          <a:p>
            <a:r>
              <a:rPr lang="en-US" sz="3200" dirty="0" smtClean="0"/>
              <a:t>What kind of effects might be introduced in WC setting?</a:t>
            </a:r>
          </a:p>
        </p:txBody>
      </p:sp>
    </p:spTree>
    <p:extLst>
      <p:ext uri="{BB962C8B-B14F-4D97-AF65-F5344CB8AC3E}">
        <p14:creationId xmlns:p14="http://schemas.microsoft.com/office/powerpoint/2010/main" val="41742225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First, from the healthcare provider standpoint. </a:t>
            </a:r>
            <a:endParaRPr lang="en-US" sz="3200" dirty="0"/>
          </a:p>
          <a:p>
            <a:r>
              <a:rPr lang="en-US" sz="3200" dirty="0" smtClean="0"/>
              <a:t>Here are some things patients tell me.</a:t>
            </a:r>
            <a:endParaRPr lang="en-US" sz="3200" dirty="0"/>
          </a:p>
          <a:p>
            <a:r>
              <a:rPr lang="en-US" sz="3200" dirty="0" smtClean="0"/>
              <a:t>Dr</a:t>
            </a:r>
            <a:r>
              <a:rPr lang="en-US" sz="3200" dirty="0"/>
              <a:t>. didn’t examine me, i.e. put hands on me</a:t>
            </a:r>
          </a:p>
          <a:p>
            <a:r>
              <a:rPr lang="en-US" sz="3200" dirty="0"/>
              <a:t>Dr. didn’t take time with me</a:t>
            </a:r>
          </a:p>
          <a:p>
            <a:r>
              <a:rPr lang="en-US" sz="3200" dirty="0"/>
              <a:t>Dr. didn’t listen to me</a:t>
            </a:r>
          </a:p>
          <a:p>
            <a:r>
              <a:rPr lang="en-US" sz="3200" dirty="0"/>
              <a:t>Dr. didn’t seem to care about </a:t>
            </a:r>
            <a:r>
              <a:rPr lang="en-US" sz="3200" dirty="0" smtClean="0"/>
              <a:t>me</a:t>
            </a:r>
          </a:p>
          <a:p>
            <a:r>
              <a:rPr lang="en-US" sz="3200" dirty="0" smtClean="0"/>
              <a:t>Didn’t go over his/her assessment with me (tell me what’s wrong).</a:t>
            </a:r>
            <a:endParaRPr lang="en-US" sz="3200" dirty="0"/>
          </a:p>
        </p:txBody>
      </p:sp>
    </p:spTree>
    <p:extLst>
      <p:ext uri="{BB962C8B-B14F-4D97-AF65-F5344CB8AC3E}">
        <p14:creationId xmlns:p14="http://schemas.microsoft.com/office/powerpoint/2010/main" val="290408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Could those nocebo effects extend to interactions with the rehab professional?</a:t>
            </a:r>
          </a:p>
          <a:p>
            <a:r>
              <a:rPr lang="en-US" sz="3200" dirty="0" smtClean="0"/>
              <a:t>If so, how?</a:t>
            </a:r>
          </a:p>
          <a:p>
            <a:r>
              <a:rPr lang="en-US" sz="3200" dirty="0" smtClean="0"/>
              <a:t>Who has the most interactions with patients in  the WC system?</a:t>
            </a:r>
          </a:p>
          <a:p>
            <a:r>
              <a:rPr lang="en-US" sz="3200" dirty="0" smtClean="0"/>
              <a:t>Therefore who has the most opportunity to help increase placebo and decrease nocebo?</a:t>
            </a:r>
            <a:endParaRPr lang="en-US" sz="3200" dirty="0"/>
          </a:p>
        </p:txBody>
      </p:sp>
    </p:spTree>
    <p:extLst>
      <p:ext uri="{BB962C8B-B14F-4D97-AF65-F5344CB8AC3E}">
        <p14:creationId xmlns:p14="http://schemas.microsoft.com/office/powerpoint/2010/main" val="12426364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 </a:t>
            </a:r>
          </a:p>
        </p:txBody>
      </p:sp>
      <p:sp>
        <p:nvSpPr>
          <p:cNvPr id="3" name="Content Placeholder 2"/>
          <p:cNvSpPr>
            <a:spLocks noGrp="1"/>
          </p:cNvSpPr>
          <p:nvPr>
            <p:ph idx="1"/>
          </p:nvPr>
        </p:nvSpPr>
        <p:spPr/>
        <p:txBody>
          <a:bodyPr>
            <a:normAutofit/>
          </a:bodyPr>
          <a:lstStyle/>
          <a:p>
            <a:r>
              <a:rPr lang="en-US" sz="3200" dirty="0" smtClean="0"/>
              <a:t>If you were the patient how would YOU like to be treated by your nurse case manager or rehab professional?</a:t>
            </a:r>
          </a:p>
          <a:p>
            <a:r>
              <a:rPr lang="en-US" sz="3200" dirty="0" smtClean="0"/>
              <a:t>Courteous</a:t>
            </a:r>
          </a:p>
          <a:p>
            <a:r>
              <a:rPr lang="en-US" sz="3200" dirty="0" smtClean="0"/>
              <a:t>Treated with dignity and respect</a:t>
            </a:r>
          </a:p>
          <a:p>
            <a:r>
              <a:rPr lang="en-US" sz="3200" dirty="0" smtClean="0"/>
              <a:t>Form a therapeutic alliance</a:t>
            </a:r>
            <a:endParaRPr lang="en-US" sz="3200" dirty="0"/>
          </a:p>
        </p:txBody>
      </p:sp>
    </p:spTree>
    <p:extLst>
      <p:ext uri="{BB962C8B-B14F-4D97-AF65-F5344CB8AC3E}">
        <p14:creationId xmlns:p14="http://schemas.microsoft.com/office/powerpoint/2010/main" val="4271305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Multiple choice questions where you get to know me better. </a:t>
            </a:r>
          </a:p>
          <a:p>
            <a:r>
              <a:rPr lang="en-US" sz="3200" dirty="0" smtClean="0"/>
              <a:t>First, let me get to know you.</a:t>
            </a:r>
          </a:p>
          <a:p>
            <a:r>
              <a:rPr lang="en-US" sz="3200" dirty="0" smtClean="0"/>
              <a:t>Rehab professionals?</a:t>
            </a:r>
          </a:p>
          <a:p>
            <a:r>
              <a:rPr lang="en-US" sz="3200" dirty="0" smtClean="0"/>
              <a:t>Healthcare providers?</a:t>
            </a:r>
          </a:p>
          <a:p>
            <a:r>
              <a:rPr lang="en-US" sz="3200" dirty="0" smtClean="0"/>
              <a:t>Adjusters?</a:t>
            </a:r>
          </a:p>
          <a:p>
            <a:r>
              <a:rPr lang="en-US" sz="3200" dirty="0" smtClean="0"/>
              <a:t>Employers/HR?</a:t>
            </a:r>
          </a:p>
          <a:p>
            <a:r>
              <a:rPr lang="en-US" sz="3200" dirty="0" smtClean="0"/>
              <a:t>Attorneys?</a:t>
            </a:r>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7</a:t>
            </a:fld>
            <a:endParaRPr lang="en-US" dirty="0"/>
          </a:p>
        </p:txBody>
      </p:sp>
    </p:spTree>
    <p:extLst>
      <p:ext uri="{BB962C8B-B14F-4D97-AF65-F5344CB8AC3E}">
        <p14:creationId xmlns:p14="http://schemas.microsoft.com/office/powerpoint/2010/main" val="33878048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Could interactions with adjusters or adjuster behavior create nocebo effects?</a:t>
            </a:r>
          </a:p>
          <a:p>
            <a:r>
              <a:rPr lang="en-US" sz="3200" dirty="0" smtClean="0"/>
              <a:t>How would that be done?</a:t>
            </a:r>
          </a:p>
          <a:p>
            <a:r>
              <a:rPr lang="en-US" sz="3200" dirty="0" smtClean="0"/>
              <a:t>Starts with the interactions you have with the injured worker.</a:t>
            </a:r>
            <a:r>
              <a:rPr lang="en-US" sz="3200" dirty="0"/>
              <a:t> </a:t>
            </a:r>
            <a:r>
              <a:rPr lang="en-US" sz="3200" dirty="0" smtClean="0"/>
              <a:t>The TONE and TIMELINESS!</a:t>
            </a:r>
          </a:p>
          <a:p>
            <a:r>
              <a:rPr lang="en-US" sz="3200" dirty="0" smtClean="0"/>
              <a:t>Your choice of healthcare provider. Good reputation? Timely?</a:t>
            </a:r>
          </a:p>
        </p:txBody>
      </p:sp>
    </p:spTree>
    <p:extLst>
      <p:ext uri="{BB962C8B-B14F-4D97-AF65-F5344CB8AC3E}">
        <p14:creationId xmlns:p14="http://schemas.microsoft.com/office/powerpoint/2010/main" val="39088589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Possible Nocebo causing adjuster behaviors</a:t>
            </a:r>
          </a:p>
          <a:p>
            <a:r>
              <a:rPr lang="en-US" sz="3200" dirty="0" smtClean="0"/>
              <a:t>Delaying care builds frustration, mistrust and NOCEBO</a:t>
            </a:r>
          </a:p>
          <a:p>
            <a:r>
              <a:rPr lang="en-US" sz="3200" dirty="0" smtClean="0"/>
              <a:t>Sending patient’s to known pro-WC providers builds mistrust and NOCEBO</a:t>
            </a:r>
          </a:p>
          <a:p>
            <a:r>
              <a:rPr lang="en-US" sz="3200" dirty="0" smtClean="0"/>
              <a:t>Delaying payment of wage loss creates stress which adds to pain and erodes efficacy of treatment</a:t>
            </a:r>
          </a:p>
        </p:txBody>
      </p:sp>
    </p:spTree>
    <p:extLst>
      <p:ext uri="{BB962C8B-B14F-4D97-AF65-F5344CB8AC3E}">
        <p14:creationId xmlns:p14="http://schemas.microsoft.com/office/powerpoint/2010/main" val="35112018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Failure to recognize that psychosocial variables are at play and that failure to address them with early assessment and appropriate treatment almost assures poor response to treatment.</a:t>
            </a:r>
            <a:endParaRPr lang="en-US" sz="3200" dirty="0"/>
          </a:p>
        </p:txBody>
      </p:sp>
    </p:spTree>
    <p:extLst>
      <p:ext uri="{BB962C8B-B14F-4D97-AF65-F5344CB8AC3E}">
        <p14:creationId xmlns:p14="http://schemas.microsoft.com/office/powerpoint/2010/main" val="10716721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Is it  possible that most of the patients we are seeing have already developed marked nocebo responses due to the conditioning associated with multiple treatment failures as well as the psychosocial context of their treatment?</a:t>
            </a:r>
          </a:p>
          <a:p>
            <a:r>
              <a:rPr lang="en-US" sz="3200" dirty="0" smtClean="0"/>
              <a:t>Is it possible that chronic pain is itself a condition of sustained nocebo?</a:t>
            </a:r>
            <a:endParaRPr lang="en-US" sz="3200" dirty="0"/>
          </a:p>
        </p:txBody>
      </p:sp>
    </p:spTree>
    <p:extLst>
      <p:ext uri="{BB962C8B-B14F-4D97-AF65-F5344CB8AC3E}">
        <p14:creationId xmlns:p14="http://schemas.microsoft.com/office/powerpoint/2010/main" val="28997448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What might be done to moderate the chances of developing nocebo effects on the part of all of us who come in contact with patients</a:t>
            </a:r>
            <a:r>
              <a:rPr lang="en-US" sz="3600" dirty="0" smtClean="0"/>
              <a:t>?</a:t>
            </a:r>
          </a:p>
        </p:txBody>
      </p:sp>
    </p:spTree>
    <p:extLst>
      <p:ext uri="{BB962C8B-B14F-4D97-AF65-F5344CB8AC3E}">
        <p14:creationId xmlns:p14="http://schemas.microsoft.com/office/powerpoint/2010/main" val="32257735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Interpersonal influence theory applied to helping relationships</a:t>
            </a:r>
          </a:p>
          <a:p>
            <a:r>
              <a:rPr lang="en-US" sz="3200" dirty="0" smtClean="0"/>
              <a:t>Helping relationships are enhanced by the client’s perception of the helper as having three characteristics:</a:t>
            </a:r>
          </a:p>
          <a:p>
            <a:r>
              <a:rPr lang="en-US" sz="3200" dirty="0" smtClean="0"/>
              <a:t>EXPERTNESS (knowledgeable)</a:t>
            </a:r>
          </a:p>
          <a:p>
            <a:r>
              <a:rPr lang="en-US" sz="3200" dirty="0" smtClean="0"/>
              <a:t>ATTRACTIVENESS (likeable)</a:t>
            </a:r>
          </a:p>
          <a:p>
            <a:r>
              <a:rPr lang="en-US" sz="3200" dirty="0" smtClean="0"/>
              <a:t>TRUSTWORTHINESS (credible)</a:t>
            </a:r>
            <a:endParaRPr lang="en-US" sz="3200" dirty="0"/>
          </a:p>
        </p:txBody>
      </p:sp>
    </p:spTree>
    <p:extLst>
      <p:ext uri="{BB962C8B-B14F-4D97-AF65-F5344CB8AC3E}">
        <p14:creationId xmlns:p14="http://schemas.microsoft.com/office/powerpoint/2010/main" val="11023653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Watch Harry Cohen’s TEDX talk on </a:t>
            </a:r>
            <a:r>
              <a:rPr lang="en-US" sz="3200" dirty="0" err="1"/>
              <a:t>Heliotropic</a:t>
            </a:r>
            <a:r>
              <a:rPr lang="en-US" sz="3200" dirty="0"/>
              <a:t> Leadership (says it all)</a:t>
            </a:r>
          </a:p>
          <a:p>
            <a:r>
              <a:rPr lang="en-US" sz="3200" dirty="0"/>
              <a:t>https://www.youtube.com/watch?v=c4QUp6tuo-E</a:t>
            </a:r>
          </a:p>
        </p:txBody>
      </p:sp>
    </p:spTree>
    <p:extLst>
      <p:ext uri="{BB962C8B-B14F-4D97-AF65-F5344CB8AC3E}">
        <p14:creationId xmlns:p14="http://schemas.microsoft.com/office/powerpoint/2010/main" val="1735810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These lessons should apply to all of us and inform our interactions with all our patients</a:t>
            </a:r>
          </a:p>
          <a:p>
            <a:r>
              <a:rPr lang="en-US" sz="3200" dirty="0" smtClean="0"/>
              <a:t>Providers</a:t>
            </a:r>
          </a:p>
          <a:p>
            <a:r>
              <a:rPr lang="en-US" sz="3200" dirty="0" smtClean="0"/>
              <a:t>Rehab Professionals</a:t>
            </a:r>
          </a:p>
          <a:p>
            <a:r>
              <a:rPr lang="en-US" sz="3200" dirty="0" smtClean="0"/>
              <a:t>Adjusters</a:t>
            </a:r>
          </a:p>
          <a:p>
            <a:r>
              <a:rPr lang="en-US" sz="3200" dirty="0" smtClean="0"/>
              <a:t>WC Support Team</a:t>
            </a:r>
          </a:p>
          <a:p>
            <a:r>
              <a:rPr lang="en-US" sz="3200" dirty="0" smtClean="0"/>
              <a:t>Employer</a:t>
            </a:r>
          </a:p>
          <a:p>
            <a:endParaRPr lang="en-US" dirty="0" smtClean="0"/>
          </a:p>
          <a:p>
            <a:endParaRPr lang="en-US" dirty="0"/>
          </a:p>
        </p:txBody>
      </p:sp>
    </p:spTree>
    <p:extLst>
      <p:ext uri="{BB962C8B-B14F-4D97-AF65-F5344CB8AC3E}">
        <p14:creationId xmlns:p14="http://schemas.microsoft.com/office/powerpoint/2010/main" val="42261013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Calm Center: Breathing in I am calm, breathing out, I smile.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9026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Is it possible that just thinking you will have pain will cause pain?</a:t>
            </a:r>
          </a:p>
          <a:p>
            <a:r>
              <a:rPr lang="en-US" sz="3200" dirty="0" smtClean="0"/>
              <a:t>Go ahead and try it.</a:t>
            </a:r>
          </a:p>
          <a:p>
            <a:r>
              <a:rPr lang="en-US" sz="3200" dirty="0" smtClean="0"/>
              <a:t>What if you already have pain and believe that what you are getting ready to do will increase the pain? </a:t>
            </a:r>
            <a:endParaRPr lang="en-US" sz="3200" dirty="0"/>
          </a:p>
          <a:p>
            <a:r>
              <a:rPr lang="en-US" sz="3200" dirty="0" smtClean="0"/>
              <a:t>Will it? How?</a:t>
            </a:r>
            <a:endParaRPr lang="en-US" sz="3200" dirty="0"/>
          </a:p>
        </p:txBody>
      </p:sp>
    </p:spTree>
    <p:extLst>
      <p:ext uri="{BB962C8B-B14F-4D97-AF65-F5344CB8AC3E}">
        <p14:creationId xmlns:p14="http://schemas.microsoft.com/office/powerpoint/2010/main" val="4232110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lnSpcReduction="10000"/>
          </a:bodyPr>
          <a:lstStyle/>
          <a:p>
            <a:pPr marL="0" indent="0">
              <a:buNone/>
            </a:pPr>
            <a:r>
              <a:rPr lang="en-US" dirty="0" smtClean="0"/>
              <a:t> Which of the following is true of the young Les Phillips in high school?</a:t>
            </a:r>
          </a:p>
          <a:p>
            <a:pPr marL="514350" indent="-514350">
              <a:buAutoNum type="alphaLcPeriod"/>
            </a:pPr>
            <a:r>
              <a:rPr lang="en-US" dirty="0" smtClean="0"/>
              <a:t>Valedictorian of my graduating class.</a:t>
            </a:r>
          </a:p>
          <a:p>
            <a:pPr marL="514350" indent="-514350">
              <a:buAutoNum type="alphaLcPeriod"/>
            </a:pPr>
            <a:r>
              <a:rPr lang="en-US" dirty="0" smtClean="0"/>
              <a:t>Received a personal letter of congratulations from president Ronald Reagan for HS graduation.</a:t>
            </a:r>
          </a:p>
          <a:p>
            <a:pPr marL="514350" indent="-514350">
              <a:buAutoNum type="alphaLcPeriod"/>
            </a:pPr>
            <a:r>
              <a:rPr lang="en-US" dirty="0" smtClean="0"/>
              <a:t>Had a job as a sports trophy model in which I wore a gold suit and painted my entire body gold.</a:t>
            </a:r>
          </a:p>
          <a:p>
            <a:pPr marL="514350" indent="-514350">
              <a:buAutoNum type="alphaLcPeriod"/>
            </a:pPr>
            <a:r>
              <a:rPr lang="en-US" dirty="0" smtClean="0"/>
              <a:t>Was arrested while visiting my cousin Earl in WV for a prank in which we let the air out of the tires in the governor’s mansion.</a:t>
            </a:r>
            <a:endParaRPr lang="en-US"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8</a:t>
            </a:fld>
            <a:endParaRPr lang="en-US" dirty="0"/>
          </a:p>
        </p:txBody>
      </p:sp>
    </p:spTree>
    <p:extLst>
      <p:ext uri="{BB962C8B-B14F-4D97-AF65-F5344CB8AC3E}">
        <p14:creationId xmlns:p14="http://schemas.microsoft.com/office/powerpoint/2010/main" val="14037969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a:t>
            </a:r>
            <a:r>
              <a:rPr lang="en-US" dirty="0" smtClean="0"/>
              <a:t>the Work Injured</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83466"/>
            <a:ext cx="5943599" cy="529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0219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Can thoughts or beliefs cause disability?</a:t>
            </a:r>
          </a:p>
          <a:p>
            <a:r>
              <a:rPr lang="en-US" sz="3200" dirty="0" smtClean="0"/>
              <a:t>If so, how?</a:t>
            </a:r>
            <a:endParaRPr lang="en-US" sz="3200" dirty="0"/>
          </a:p>
        </p:txBody>
      </p:sp>
    </p:spTree>
    <p:extLst>
      <p:ext uri="{BB962C8B-B14F-4D97-AF65-F5344CB8AC3E}">
        <p14:creationId xmlns:p14="http://schemas.microsoft.com/office/powerpoint/2010/main" val="2720562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Toxic Beliefs, a.k.a. “Thought Viruses.”</a:t>
            </a:r>
          </a:p>
          <a:p>
            <a:r>
              <a:rPr lang="en-US" sz="3200" dirty="0" smtClean="0"/>
              <a:t>In pain/rehab psychology of the injured worker there are three beliefs or thinking styles that have been shown to be associated with poor treatment outcomes and delayed recovery. </a:t>
            </a:r>
          </a:p>
          <a:p>
            <a:r>
              <a:rPr lang="en-US" sz="3200" dirty="0" smtClean="0"/>
              <a:t>Let’s drill down into them.</a:t>
            </a:r>
          </a:p>
          <a:p>
            <a:r>
              <a:rPr lang="en-US" sz="3200" dirty="0" smtClean="0"/>
              <a:t>Often called the “Fear/avoidance beliefs.”</a:t>
            </a:r>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82</a:t>
            </a:fld>
            <a:endParaRPr lang="en-US" dirty="0"/>
          </a:p>
        </p:txBody>
      </p:sp>
    </p:spTree>
    <p:extLst>
      <p:ext uri="{BB962C8B-B14F-4D97-AF65-F5344CB8AC3E}">
        <p14:creationId xmlns:p14="http://schemas.microsoft.com/office/powerpoint/2010/main" val="17004743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Fear of an undiagnosed problem that accounts for my pain.</a:t>
            </a:r>
          </a:p>
          <a:p>
            <a:r>
              <a:rPr lang="en-US" sz="3200" dirty="0" smtClean="0"/>
              <a:t> “I know there is something else wrong with me and that somebody out there can find it.”</a:t>
            </a:r>
          </a:p>
          <a:p>
            <a:r>
              <a:rPr lang="en-US" sz="3200" dirty="0" smtClean="0"/>
              <a:t>“And fix it!” (do a </a:t>
            </a:r>
            <a:r>
              <a:rPr lang="en-US" sz="3200" dirty="0" err="1" smtClean="0"/>
              <a:t>painectomy</a:t>
            </a:r>
            <a:r>
              <a:rPr lang="en-US" sz="3200" dirty="0" smtClean="0"/>
              <a:t>??)</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83</a:t>
            </a:fld>
            <a:endParaRPr lang="en-US" dirty="0"/>
          </a:p>
        </p:txBody>
      </p:sp>
    </p:spTree>
    <p:extLst>
      <p:ext uri="{BB962C8B-B14F-4D97-AF65-F5344CB8AC3E}">
        <p14:creationId xmlns:p14="http://schemas.microsoft.com/office/powerpoint/2010/main" val="15878558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a:t>How does the belief in an undiagnosed problem cause delayed recovery or disability?</a:t>
            </a:r>
          </a:p>
          <a:p>
            <a:r>
              <a:rPr lang="en-US" sz="3200" dirty="0"/>
              <a:t>No confidence in my diagnosis</a:t>
            </a:r>
            <a:r>
              <a:rPr lang="en-US" sz="3200" dirty="0" smtClean="0"/>
              <a:t>.</a:t>
            </a:r>
          </a:p>
          <a:p>
            <a:r>
              <a:rPr lang="en-US" sz="3200" dirty="0" smtClean="0"/>
              <a:t>Lack of a theory (story) or cure.</a:t>
            </a:r>
            <a:endParaRPr lang="en-US" sz="3200" dirty="0"/>
          </a:p>
          <a:p>
            <a:r>
              <a:rPr lang="en-US" sz="3200" dirty="0"/>
              <a:t>No confidence in my Dr</a:t>
            </a:r>
            <a:r>
              <a:rPr lang="en-US" sz="3200" dirty="0" smtClean="0"/>
              <a:t>. (Nocebo).</a:t>
            </a:r>
            <a:endParaRPr lang="en-US" sz="3200" dirty="0"/>
          </a:p>
          <a:p>
            <a:r>
              <a:rPr lang="en-US" sz="3200" dirty="0"/>
              <a:t>No confidence in my treatment</a:t>
            </a:r>
            <a:r>
              <a:rPr lang="en-US" sz="3200" dirty="0" smtClean="0"/>
              <a:t>. (Nocebo).</a:t>
            </a:r>
            <a:endParaRPr lang="en-US" sz="3200" dirty="0"/>
          </a:p>
          <a:p>
            <a:endParaRPr lang="en-US" sz="3200" dirty="0"/>
          </a:p>
          <a:p>
            <a:endParaRPr lang="en-US" dirty="0"/>
          </a:p>
        </p:txBody>
      </p:sp>
    </p:spTree>
    <p:extLst>
      <p:ext uri="{BB962C8B-B14F-4D97-AF65-F5344CB8AC3E}">
        <p14:creationId xmlns:p14="http://schemas.microsoft.com/office/powerpoint/2010/main" val="11755100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Especially problematic if you cooperate with the pain behaviorally</a:t>
            </a:r>
          </a:p>
          <a:p>
            <a:r>
              <a:rPr lang="en-US" sz="3200" dirty="0" smtClean="0"/>
              <a:t>Decreased activity, weight gain, deconditioning, </a:t>
            </a:r>
            <a:r>
              <a:rPr lang="en-US" sz="3200" dirty="0" err="1" smtClean="0"/>
              <a:t>kinesiophobia</a:t>
            </a:r>
            <a:endParaRPr lang="en-US" sz="3200" dirty="0" smtClean="0"/>
          </a:p>
          <a:p>
            <a:r>
              <a:rPr lang="en-US" sz="3200" dirty="0" smtClean="0"/>
              <a:t>Nocebo effects with loss of confidence in system, providers, and ability to recover</a:t>
            </a:r>
          </a:p>
          <a:p>
            <a:r>
              <a:rPr lang="en-US" sz="3200" dirty="0" smtClean="0"/>
              <a:t>Depression, anxiety, loss of role identity</a:t>
            </a:r>
            <a:br>
              <a:rPr lang="en-US" sz="3200" dirty="0" smtClean="0"/>
            </a:br>
            <a:endParaRPr lang="en-US" sz="3200" dirty="0" smtClean="0"/>
          </a:p>
        </p:txBody>
      </p:sp>
    </p:spTree>
    <p:extLst>
      <p:ext uri="{BB962C8B-B14F-4D97-AF65-F5344CB8AC3E}">
        <p14:creationId xmlns:p14="http://schemas.microsoft.com/office/powerpoint/2010/main" val="16914756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Hurt = Harm, i.e. </a:t>
            </a:r>
            <a:r>
              <a:rPr lang="en-US" sz="3200" dirty="0" err="1" smtClean="0"/>
              <a:t>Kinesiophobia</a:t>
            </a:r>
            <a:r>
              <a:rPr lang="en-US" sz="3200" dirty="0" smtClean="0"/>
              <a:t>= the belief that activity and exercise are harmful, that any increased pain is a signal that the person is being harmed and as such activity and exercise should be avoided.</a:t>
            </a:r>
            <a:endParaRPr lang="en-US" sz="3200" dirty="0"/>
          </a:p>
        </p:txBody>
      </p:sp>
    </p:spTree>
    <p:extLst>
      <p:ext uri="{BB962C8B-B14F-4D97-AF65-F5344CB8AC3E}">
        <p14:creationId xmlns:p14="http://schemas.microsoft.com/office/powerpoint/2010/main" val="42662738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You can see how that would interfere with PT &amp; HEP</a:t>
            </a:r>
          </a:p>
          <a:p>
            <a:r>
              <a:rPr lang="en-US" sz="3200" dirty="0" smtClean="0"/>
              <a:t>If you believe that you’re going to be harmed and expect that the treatment will make you worse, what’s the most likely outcome of the treatment?</a:t>
            </a:r>
          </a:p>
          <a:p>
            <a:pPr marL="0" indent="0">
              <a:buNone/>
            </a:pPr>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87</a:t>
            </a:fld>
            <a:endParaRPr lang="en-US" dirty="0"/>
          </a:p>
        </p:txBody>
      </p:sp>
    </p:spTree>
    <p:extLst>
      <p:ext uri="{BB962C8B-B14F-4D97-AF65-F5344CB8AC3E}">
        <p14:creationId xmlns:p14="http://schemas.microsoft.com/office/powerpoint/2010/main" val="795344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From </a:t>
            </a:r>
            <a:r>
              <a:rPr lang="en-US" sz="3200" dirty="0" smtClean="0"/>
              <a:t>there they </a:t>
            </a:r>
            <a:r>
              <a:rPr lang="en-US" sz="3200" dirty="0"/>
              <a:t>develop Pain Avoidant Lifestyle=avoiding activity for fear of making it worse. </a:t>
            </a:r>
          </a:p>
          <a:p>
            <a:r>
              <a:rPr lang="en-US" sz="3200" dirty="0"/>
              <a:t>Makes it worse anyway, gradually like the death of 1000 cuts. Patients get weaker, stiffer, fatter and more painful as time goes along, reinforcing their fears and beliefs regarding their conditions</a:t>
            </a:r>
          </a:p>
        </p:txBody>
      </p:sp>
      <p:sp>
        <p:nvSpPr>
          <p:cNvPr id="4"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Tree>
    <p:extLst>
      <p:ext uri="{BB962C8B-B14F-4D97-AF65-F5344CB8AC3E}">
        <p14:creationId xmlns:p14="http://schemas.microsoft.com/office/powerpoint/2010/main" val="5287401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pPr marL="457200"/>
            <a:r>
              <a:rPr lang="en-US" sz="3200" dirty="0" smtClean="0"/>
              <a:t>Catastrophizing=Thinking about or describing the pain in the most fearful and negative way, e.g. “My pain is horrible! It is killing me! I can’t go on like this! If I hurt this bad now how will I be six months or a year from now?</a:t>
            </a:r>
          </a:p>
          <a:p>
            <a:pPr marL="457200"/>
            <a:r>
              <a:rPr lang="en-US" sz="3200" dirty="0" smtClean="0"/>
              <a:t>Catastrophizing may be the single most robust predictor of how people with chronic pain do.</a:t>
            </a:r>
          </a:p>
          <a:p>
            <a:pPr marL="457200"/>
            <a:r>
              <a:rPr lang="en-US" sz="3200" dirty="0" smtClean="0"/>
              <a:t>The more they catastrophize, the worse they do.</a:t>
            </a:r>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89</a:t>
            </a:fld>
            <a:endParaRPr lang="en-US" dirty="0"/>
          </a:p>
        </p:txBody>
      </p:sp>
    </p:spTree>
    <p:extLst>
      <p:ext uri="{BB962C8B-B14F-4D97-AF65-F5344CB8AC3E}">
        <p14:creationId xmlns:p14="http://schemas.microsoft.com/office/powerpoint/2010/main" val="229878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pPr marL="0" indent="0">
              <a:buNone/>
            </a:pPr>
            <a:r>
              <a:rPr lang="en-US" sz="3200" dirty="0"/>
              <a:t> </a:t>
            </a:r>
            <a:r>
              <a:rPr lang="en-US" sz="3200" dirty="0" smtClean="0"/>
              <a:t>Which of the following is my present day hobby?</a:t>
            </a:r>
          </a:p>
          <a:p>
            <a:pPr marL="514350" indent="-514350">
              <a:buAutoNum type="alphaLcPeriod"/>
            </a:pPr>
            <a:r>
              <a:rPr lang="en-US" sz="3200" dirty="0" smtClean="0"/>
              <a:t>Organic gardening; I raise all my own veggies.</a:t>
            </a:r>
          </a:p>
          <a:p>
            <a:pPr marL="514350" indent="-514350">
              <a:buAutoNum type="alphaLcPeriod"/>
            </a:pPr>
            <a:r>
              <a:rPr lang="en-US" sz="3200" dirty="0" smtClean="0"/>
              <a:t>I have a podcast called: “Shrink Wrap.”</a:t>
            </a:r>
          </a:p>
          <a:p>
            <a:pPr marL="514350" indent="-514350">
              <a:buAutoNum type="alphaLcPeriod"/>
            </a:pPr>
            <a:r>
              <a:rPr lang="en-US" sz="3200" dirty="0" smtClean="0"/>
              <a:t>I am a triathlete and obstacle course racer.</a:t>
            </a:r>
          </a:p>
          <a:p>
            <a:pPr marL="514350" indent="-514350">
              <a:buAutoNum type="alphaLcPeriod"/>
            </a:pPr>
            <a:r>
              <a:rPr lang="en-US" sz="3200" dirty="0" smtClean="0"/>
              <a:t>I  am a boxer, kickboxer, and formerly trained MMA.</a:t>
            </a:r>
            <a:endParaRPr lang="en-US"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9</a:t>
            </a:fld>
            <a:endParaRPr lang="en-US" dirty="0"/>
          </a:p>
        </p:txBody>
      </p:sp>
    </p:spTree>
    <p:extLst>
      <p:ext uri="{BB962C8B-B14F-4D97-AF65-F5344CB8AC3E}">
        <p14:creationId xmlns:p14="http://schemas.microsoft.com/office/powerpoint/2010/main" val="42832987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So what are the solutions to fear of undiagnosed problem, fear of harm/</a:t>
            </a:r>
            <a:r>
              <a:rPr lang="en-US" sz="3200" dirty="0" err="1" smtClean="0"/>
              <a:t>kinesiophobia</a:t>
            </a:r>
            <a:r>
              <a:rPr lang="en-US" sz="3200" dirty="0" smtClean="0"/>
              <a:t> and catastrophizing?</a:t>
            </a:r>
          </a:p>
          <a:p>
            <a:r>
              <a:rPr lang="en-US" sz="3200" dirty="0" smtClean="0"/>
              <a:t>Starts with a good quality assessment by a credible healthcare provider with good emotional intelligence and communication skills</a:t>
            </a:r>
          </a:p>
          <a:p>
            <a:pPr marL="0" indent="0">
              <a:buNone/>
            </a:pPr>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90</a:t>
            </a:fld>
            <a:endParaRPr lang="en-US" dirty="0"/>
          </a:p>
        </p:txBody>
      </p:sp>
    </p:spTree>
    <p:extLst>
      <p:ext uri="{BB962C8B-B14F-4D97-AF65-F5344CB8AC3E}">
        <p14:creationId xmlns:p14="http://schemas.microsoft.com/office/powerpoint/2010/main" val="18384797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Systematic workup to rule out other causes and keep the patient informed as he/she goes.</a:t>
            </a:r>
          </a:p>
          <a:p>
            <a:r>
              <a:rPr lang="en-US" sz="3200" dirty="0"/>
              <a:t>Creates confidence (placebo expectations) in the </a:t>
            </a:r>
            <a:r>
              <a:rPr lang="en-US" sz="3200" dirty="0" smtClean="0"/>
              <a:t>assessment</a:t>
            </a:r>
          </a:p>
          <a:p>
            <a:r>
              <a:rPr lang="en-US" sz="3200" dirty="0" smtClean="0"/>
              <a:t>Tell them a credible story, i.e. a theory of cure that matches what they’re experiencing and creates hope that THEY can do something to improve their situation.</a:t>
            </a:r>
            <a:endParaRPr lang="en-US" sz="3200" dirty="0"/>
          </a:p>
        </p:txBody>
      </p:sp>
    </p:spTree>
    <p:extLst>
      <p:ext uri="{BB962C8B-B14F-4D97-AF65-F5344CB8AC3E}">
        <p14:creationId xmlns:p14="http://schemas.microsoft.com/office/powerpoint/2010/main" val="25497114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92</a:t>
            </a:fld>
            <a:endParaRPr lang="en-US" dirty="0"/>
          </a:p>
        </p:txBody>
      </p:sp>
      <p:sp>
        <p:nvSpPr>
          <p:cNvPr id="6" name="Content Placeholder 2"/>
          <p:cNvSpPr>
            <a:spLocks noGrp="1"/>
          </p:cNvSpPr>
          <p:nvPr>
            <p:ph idx="1"/>
          </p:nvPr>
        </p:nvSpPr>
        <p:spPr/>
        <p:txBody>
          <a:bodyPr>
            <a:noAutofit/>
          </a:bodyPr>
          <a:lstStyle/>
          <a:p>
            <a:r>
              <a:rPr lang="en-US" sz="3200" dirty="0" smtClean="0"/>
              <a:t>Tell them a different story about pain, i.e. The Pain Rehabilitation Story</a:t>
            </a:r>
          </a:p>
          <a:p>
            <a:r>
              <a:rPr lang="en-US" sz="3200" dirty="0" smtClean="0"/>
              <a:t>Pain in rehab is a speed bump that often gets worse before it gets better. </a:t>
            </a:r>
          </a:p>
          <a:p>
            <a:r>
              <a:rPr lang="en-US" sz="3200" dirty="0" smtClean="0"/>
              <a:t>Coaching them to develop pain self-efficacy, i.e. the belief that the patient can manage her/his pain.</a:t>
            </a:r>
          </a:p>
          <a:p>
            <a:pPr marL="0" indent="0">
              <a:buNone/>
            </a:pPr>
            <a:endParaRPr lang="en-US" sz="3200" dirty="0"/>
          </a:p>
        </p:txBody>
      </p:sp>
    </p:spTree>
    <p:extLst>
      <p:ext uri="{BB962C8B-B14F-4D97-AF65-F5344CB8AC3E}">
        <p14:creationId xmlns:p14="http://schemas.microsoft.com/office/powerpoint/2010/main" val="41240032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Self-regulation, i.e. the belief that the patient has conscious control over psychophysiological processes.</a:t>
            </a:r>
          </a:p>
          <a:p>
            <a:r>
              <a:rPr lang="en-US" sz="3200" dirty="0"/>
              <a:t>And develop confidence that he can work through the pain to become functional and return to work</a:t>
            </a:r>
          </a:p>
        </p:txBody>
      </p:sp>
    </p:spTree>
    <p:extLst>
      <p:ext uri="{BB962C8B-B14F-4D97-AF65-F5344CB8AC3E}">
        <p14:creationId xmlns:p14="http://schemas.microsoft.com/office/powerpoint/2010/main" val="42106864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fontScale="92500" lnSpcReduction="10000"/>
          </a:bodyPr>
          <a:lstStyle/>
          <a:p>
            <a:r>
              <a:rPr lang="en-US" sz="3200" dirty="0" smtClean="0"/>
              <a:t>Switch from pain-based activity to time based activity.</a:t>
            </a:r>
          </a:p>
          <a:p>
            <a:r>
              <a:rPr lang="en-US" sz="3200" dirty="0" smtClean="0"/>
              <a:t>Don’t go </a:t>
            </a:r>
            <a:r>
              <a:rPr lang="en-US" sz="3200" dirty="0" err="1" smtClean="0"/>
              <a:t>til</a:t>
            </a:r>
            <a:r>
              <a:rPr lang="en-US" sz="3200" dirty="0" smtClean="0"/>
              <a:t> you can’t stand it and flood (re-sensitize) the system</a:t>
            </a:r>
          </a:p>
          <a:p>
            <a:r>
              <a:rPr lang="en-US" sz="3200" dirty="0" smtClean="0"/>
              <a:t>Set small functional goal, adapt to it, increase it modestly, rinse and repeat</a:t>
            </a:r>
          </a:p>
          <a:p>
            <a:r>
              <a:rPr lang="en-US" sz="3200" dirty="0" smtClean="0"/>
              <a:t>Use pain management tools to establish ability to calm the nervous system (pain) and practice them routinely, proactively, and in conjunction with other pain soothers.</a:t>
            </a:r>
          </a:p>
          <a:p>
            <a:endParaRPr lang="en-US" dirty="0"/>
          </a:p>
        </p:txBody>
      </p:sp>
    </p:spTree>
    <p:extLst>
      <p:ext uri="{BB962C8B-B14F-4D97-AF65-F5344CB8AC3E}">
        <p14:creationId xmlns:p14="http://schemas.microsoft.com/office/powerpoint/2010/main" val="34557052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Desensitization model in the setting of interdisciplinary pain treatment is effective and well researched</a:t>
            </a:r>
          </a:p>
          <a:p>
            <a:r>
              <a:rPr lang="en-US" sz="3200" dirty="0" smtClean="0"/>
              <a:t>Popular in 70’s, 80’s, and 90’s until combination of managed care and big Pharma knocked them off</a:t>
            </a:r>
          </a:p>
          <a:p>
            <a:r>
              <a:rPr lang="en-US" sz="3200" dirty="0" smtClean="0"/>
              <a:t>Still use desensitization model: Allergy shot metaphor.</a:t>
            </a:r>
          </a:p>
          <a:p>
            <a:endParaRPr lang="en-US" dirty="0"/>
          </a:p>
        </p:txBody>
      </p:sp>
    </p:spTree>
    <p:extLst>
      <p:ext uri="{BB962C8B-B14F-4D97-AF65-F5344CB8AC3E}">
        <p14:creationId xmlns:p14="http://schemas.microsoft.com/office/powerpoint/2010/main" val="7154818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smtClean="0"/>
              <a:t>So we must teach them pain coping skills and how to use mental methods to become functional again even if the pain persists. </a:t>
            </a:r>
          </a:p>
          <a:p>
            <a:r>
              <a:rPr lang="en-US" sz="3200" dirty="0" smtClean="0"/>
              <a:t>Willingness to push through the pain to become functional, i.e. hurt does not equal harm and to prioritize function over pain level. </a:t>
            </a:r>
            <a:endParaRPr lang="en-US" sz="3200" dirty="0"/>
          </a:p>
        </p:txBody>
      </p:sp>
      <p:sp>
        <p:nvSpPr>
          <p:cNvPr id="4" name="Slide Number Placeholder 3"/>
          <p:cNvSpPr>
            <a:spLocks noGrp="1"/>
          </p:cNvSpPr>
          <p:nvPr>
            <p:ph type="sldNum" sz="quarter" idx="4294967295"/>
          </p:nvPr>
        </p:nvSpPr>
        <p:spPr>
          <a:xfrm>
            <a:off x="6553200" y="6356350"/>
            <a:ext cx="2133600" cy="365125"/>
          </a:xfrm>
        </p:spPr>
        <p:txBody>
          <a:bodyPr/>
          <a:lstStyle/>
          <a:p>
            <a:fld id="{1E7808F7-CB9D-1640-A0EE-5B8A5A847D07}" type="slidenum">
              <a:rPr lang="en-US" smtClean="0"/>
              <a:t>96</a:t>
            </a:fld>
            <a:endParaRPr lang="en-US" dirty="0"/>
          </a:p>
        </p:txBody>
      </p:sp>
    </p:spTree>
    <p:extLst>
      <p:ext uri="{BB962C8B-B14F-4D97-AF65-F5344CB8AC3E}">
        <p14:creationId xmlns:p14="http://schemas.microsoft.com/office/powerpoint/2010/main" val="42024124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Autofit/>
          </a:bodyPr>
          <a:lstStyle/>
          <a:p>
            <a:r>
              <a:rPr lang="en-US" sz="3200" dirty="0" smtClean="0"/>
              <a:t>So I’ve told you about thoughts and how they become beliefs. </a:t>
            </a:r>
          </a:p>
          <a:p>
            <a:r>
              <a:rPr lang="en-US" sz="3200" dirty="0" smtClean="0"/>
              <a:t>How beliefs become expectations </a:t>
            </a:r>
          </a:p>
          <a:p>
            <a:r>
              <a:rPr lang="en-US" sz="3200" dirty="0" smtClean="0"/>
              <a:t>How expectations for help and for harm influence our own health outcomes and those of injured workers through Placebo and Nocebo mechanisms.</a:t>
            </a:r>
          </a:p>
          <a:p>
            <a:pPr marL="0" indent="0">
              <a:buNone/>
            </a:pPr>
            <a:endParaRPr lang="en-US" sz="3200" dirty="0"/>
          </a:p>
        </p:txBody>
      </p:sp>
    </p:spTree>
    <p:extLst>
      <p:ext uri="{BB962C8B-B14F-4D97-AF65-F5344CB8AC3E}">
        <p14:creationId xmlns:p14="http://schemas.microsoft.com/office/powerpoint/2010/main" val="18798363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normAutofit/>
          </a:bodyPr>
          <a:lstStyle/>
          <a:p>
            <a:r>
              <a:rPr lang="en-US" sz="3200" dirty="0"/>
              <a:t>I’ve explained some about how Placebo/Nocebo work and how to enhance Placebo and decrease Nocebo through your own </a:t>
            </a:r>
            <a:r>
              <a:rPr lang="en-US" sz="3200" dirty="0" smtClean="0"/>
              <a:t>behaviors.</a:t>
            </a:r>
          </a:p>
          <a:p>
            <a:r>
              <a:rPr lang="en-US" sz="3200" dirty="0" smtClean="0"/>
              <a:t>I’ve identified the three most toxic belief patterns in work injury and what to do about them. </a:t>
            </a:r>
            <a:br>
              <a:rPr lang="en-US" sz="3200" dirty="0" smtClean="0"/>
            </a:br>
            <a:endParaRPr lang="en-US" sz="3200" dirty="0"/>
          </a:p>
        </p:txBody>
      </p:sp>
    </p:spTree>
    <p:extLst>
      <p:ext uri="{BB962C8B-B14F-4D97-AF65-F5344CB8AC3E}">
        <p14:creationId xmlns:p14="http://schemas.microsoft.com/office/powerpoint/2010/main" val="36960420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Relationship of Thoughts, Beliefs &amp; Expectations to Pain &amp; Recovery in the Injured Worker</a:t>
            </a:r>
          </a:p>
        </p:txBody>
      </p:sp>
      <p:sp>
        <p:nvSpPr>
          <p:cNvPr id="3" name="Content Placeholder 2"/>
          <p:cNvSpPr>
            <a:spLocks noGrp="1"/>
          </p:cNvSpPr>
          <p:nvPr>
            <p:ph idx="1"/>
          </p:nvPr>
        </p:nvSpPr>
        <p:spPr/>
        <p:txBody>
          <a:bodyPr/>
          <a:lstStyle/>
          <a:p>
            <a:r>
              <a:rPr lang="en-US" sz="3200" dirty="0" smtClean="0"/>
              <a:t>And I’ve taught you a simple little meditation tool to increase your attention and to return to calm center multiple times per day. </a:t>
            </a:r>
          </a:p>
          <a:p>
            <a:r>
              <a:rPr lang="en-US" sz="3200" dirty="0" smtClean="0"/>
              <a:t>This will certainly change your brain. </a:t>
            </a:r>
            <a:endParaRPr lang="en-US" sz="3200" dirty="0"/>
          </a:p>
        </p:txBody>
      </p:sp>
    </p:spTree>
    <p:extLst>
      <p:ext uri="{BB962C8B-B14F-4D97-AF65-F5344CB8AC3E}">
        <p14:creationId xmlns:p14="http://schemas.microsoft.com/office/powerpoint/2010/main" val="3697663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65604</TotalTime>
  <Words>5344</Words>
  <Application>Microsoft Office PowerPoint</Application>
  <PresentationFormat>On-screen Show (4:3)</PresentationFormat>
  <Paragraphs>495</Paragraphs>
  <Slides>105</Slides>
  <Notes>2</Notes>
  <HiddenSlides>0</HiddenSlides>
  <MMClips>1</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  The Relationship of Thoughts, Beliefs &amp; Expectations to Pain and Recovery in the Injured Worker Les Phillips, PhD, LP February, 2019</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Breathing in, I am calm. Breathing out, I smile.</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 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 </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Return to Calm Center: Breathing in I am calm, breathing out, I smile.</vt:lpstr>
      <vt:lpstr>The Relationship of Thoughts, Beliefs &amp; Expectations to Pain &amp; Recovery in the Injured Worker</vt:lpstr>
      <vt:lpstr>The Relationship of Thoughts, Beliefs &amp; Expectations to Pain &amp; Recovery in the Work Injured</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vt:lpstr>
      <vt:lpstr>Return to Calm Center: Breathing in I am calm, breathing out, I smile.</vt:lpstr>
      <vt:lpstr>The Relationship of Thoughts, Beliefs &amp; Expectations to Pain &amp; Recovery in the Injured Worker</vt:lpstr>
      <vt:lpstr>The Relationship of Thoughts, Beliefs &amp; Expectations to Pain &amp; Recovery in the Injured Worker</vt:lpstr>
      <vt:lpstr>The Relationship of Thoughts, Beliefs &amp; Expectations to Pain &amp; Recovery in the Injured Worker-Resources &amp; References</vt:lpstr>
      <vt:lpstr>Matt Phillips &amp; The Back Pocket Ilikemattphillips.com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Arndt</dc:creator>
  <cp:lastModifiedBy>User</cp:lastModifiedBy>
  <cp:revision>219</cp:revision>
  <cp:lastPrinted>2017-10-16T13:40:47Z</cp:lastPrinted>
  <dcterms:created xsi:type="dcterms:W3CDTF">2016-09-27T04:48:59Z</dcterms:created>
  <dcterms:modified xsi:type="dcterms:W3CDTF">2019-02-20T17:18:22Z</dcterms:modified>
</cp:coreProperties>
</file>