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312" r:id="rId3"/>
    <p:sldId id="299" r:id="rId4"/>
    <p:sldId id="300" r:id="rId5"/>
    <p:sldId id="301" r:id="rId6"/>
    <p:sldId id="302" r:id="rId7"/>
    <p:sldId id="296" r:id="rId8"/>
    <p:sldId id="258" r:id="rId9"/>
    <p:sldId id="290" r:id="rId10"/>
    <p:sldId id="315" r:id="rId11"/>
    <p:sldId id="334" r:id="rId12"/>
    <p:sldId id="298" r:id="rId13"/>
    <p:sldId id="316" r:id="rId14"/>
    <p:sldId id="297" r:id="rId15"/>
    <p:sldId id="314" r:id="rId16"/>
    <p:sldId id="320" r:id="rId17"/>
    <p:sldId id="324" r:id="rId18"/>
    <p:sldId id="294" r:id="rId19"/>
    <p:sldId id="266" r:id="rId20"/>
    <p:sldId id="267" r:id="rId21"/>
    <p:sldId id="295" r:id="rId22"/>
    <p:sldId id="274" r:id="rId23"/>
    <p:sldId id="336" r:id="rId24"/>
    <p:sldId id="309" r:id="rId25"/>
    <p:sldId id="326" r:id="rId26"/>
    <p:sldId id="322" r:id="rId27"/>
    <p:sldId id="270" r:id="rId28"/>
    <p:sldId id="319" r:id="rId29"/>
    <p:sldId id="317" r:id="rId30"/>
    <p:sldId id="327" r:id="rId31"/>
    <p:sldId id="304" r:id="rId32"/>
    <p:sldId id="337" r:id="rId33"/>
    <p:sldId id="307" r:id="rId34"/>
    <p:sldId id="330" r:id="rId35"/>
    <p:sldId id="329" r:id="rId36"/>
    <p:sldId id="328" r:id="rId37"/>
    <p:sldId id="333" r:id="rId38"/>
    <p:sldId id="332" r:id="rId39"/>
    <p:sldId id="331" r:id="rId40"/>
    <p:sldId id="289" r:id="rId41"/>
    <p:sldId id="338" r:id="rId42"/>
    <p:sldId id="339" r:id="rId43"/>
    <p:sldId id="325" r:id="rId44"/>
    <p:sldId id="281" r:id="rId45"/>
    <p:sldId id="340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5" autoAdjust="0"/>
    <p:restoredTop sz="94434" autoAdjust="0"/>
  </p:normalViewPr>
  <p:slideViewPr>
    <p:cSldViewPr snapToGrid="0">
      <p:cViewPr>
        <p:scale>
          <a:sx n="76" d="100"/>
          <a:sy n="76" d="100"/>
        </p:scale>
        <p:origin x="-222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587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67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99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288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8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6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601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75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3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87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36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8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6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0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6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6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41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6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979" y="1402352"/>
            <a:ext cx="9448800" cy="1825096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Addiction: </a:t>
            </a:r>
            <a:r>
              <a:rPr lang="en-US" sz="4800" i="1" dirty="0" smtClean="0"/>
              <a:t>focus on opioids and new insights into marijuana</a:t>
            </a:r>
            <a:endParaRPr lang="en-US" sz="48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84" y="4209716"/>
            <a:ext cx="9448800" cy="68580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Gisele J. </a:t>
            </a:r>
            <a:r>
              <a:rPr lang="en-US" sz="4000" dirty="0"/>
              <a:t>G</a:t>
            </a:r>
            <a:r>
              <a:rPr lang="en-US" sz="4000" dirty="0" smtClean="0"/>
              <a:t>irault, M.D.</a:t>
            </a:r>
          </a:p>
          <a:p>
            <a:pPr algn="ctr"/>
            <a:r>
              <a:rPr lang="en-US" sz="2800" dirty="0" smtClean="0"/>
              <a:t>First Choice Healthcare</a:t>
            </a:r>
          </a:p>
          <a:p>
            <a:pPr algn="ctr"/>
            <a:r>
              <a:rPr lang="en-US" sz="2800" dirty="0" smtClean="0"/>
              <a:t>Columbia, South Carolina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03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SUD is a brain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addicted brain is functionally different from the non addicted brain</a:t>
            </a:r>
          </a:p>
          <a:p>
            <a:r>
              <a:rPr lang="en-US" sz="3200" dirty="0" smtClean="0"/>
              <a:t>Prolonged substance use causes pervasive changes in brain chemistry</a:t>
            </a:r>
          </a:p>
          <a:p>
            <a:r>
              <a:rPr lang="en-US" sz="3200" dirty="0" smtClean="0"/>
              <a:t>These changes persist long after cessation of using the substance</a:t>
            </a:r>
          </a:p>
          <a:p>
            <a:r>
              <a:rPr lang="en-US" sz="3200" dirty="0" smtClean="0"/>
              <a:t>The brain has memories of previous rewards</a:t>
            </a:r>
          </a:p>
          <a:p>
            <a:r>
              <a:rPr lang="en-US" sz="3200" dirty="0" smtClean="0"/>
              <a:t>These memories initiate a biological and behavioral response to external cues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01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" y="0"/>
            <a:ext cx="101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5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48496" y="553791"/>
            <a:ext cx="9857704" cy="14438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Risk factors for developing SUD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1685" y="2216020"/>
            <a:ext cx="10130516" cy="486034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The risk of developing a SUD is 50% genetic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Certain genes may predispose a person to abuse or be protective in preventing abuse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Addiction is </a:t>
            </a:r>
            <a:r>
              <a:rPr lang="en-US" sz="4000" dirty="0" smtClean="0"/>
              <a:t>also a </a:t>
            </a:r>
            <a:r>
              <a:rPr lang="en-US" sz="4000" dirty="0"/>
              <a:t>developmental </a:t>
            </a:r>
            <a:r>
              <a:rPr lang="en-US" sz="4000" dirty="0" smtClean="0"/>
              <a:t>disease;  it </a:t>
            </a:r>
            <a:r>
              <a:rPr lang="en-US" sz="4000" dirty="0"/>
              <a:t>typically begins in childhood or adolescence</a:t>
            </a:r>
          </a:p>
          <a:p>
            <a:endParaRPr lang="en-US" sz="4000" b="1" dirty="0" smtClean="0"/>
          </a:p>
          <a:p>
            <a:endParaRPr lang="en-US" sz="4000" b="1" dirty="0" smtClean="0"/>
          </a:p>
          <a:p>
            <a:r>
              <a:rPr lang="en-US" sz="4000" b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803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59656"/>
            <a:ext cx="8610600" cy="1293028"/>
          </a:xfrm>
        </p:spPr>
        <p:txBody>
          <a:bodyPr/>
          <a:lstStyle/>
          <a:p>
            <a:r>
              <a:rPr lang="en-US" dirty="0" smtClean="0"/>
              <a:t>Environmental 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2684"/>
            <a:ext cx="10820400" cy="4024125"/>
          </a:xfrm>
        </p:spPr>
        <p:txBody>
          <a:bodyPr>
            <a:noAutofit/>
          </a:bodyPr>
          <a:lstStyle/>
          <a:p>
            <a:r>
              <a:rPr lang="en-US" sz="3200" dirty="0" smtClean="0"/>
              <a:t>Childhood aggressive behavior</a:t>
            </a:r>
          </a:p>
          <a:p>
            <a:r>
              <a:rPr lang="en-US" sz="3200" dirty="0" smtClean="0"/>
              <a:t>Poor social skills</a:t>
            </a:r>
          </a:p>
          <a:p>
            <a:r>
              <a:rPr lang="en-US" sz="3200" dirty="0" smtClean="0"/>
              <a:t>Availability of drugs at home or at school</a:t>
            </a:r>
          </a:p>
          <a:p>
            <a:r>
              <a:rPr lang="en-US" sz="3200" dirty="0" smtClean="0"/>
              <a:t>Lack of parental supervision</a:t>
            </a:r>
          </a:p>
          <a:p>
            <a:r>
              <a:rPr lang="en-US" sz="3200" dirty="0" smtClean="0"/>
              <a:t>Drug experimentation</a:t>
            </a:r>
          </a:p>
          <a:p>
            <a:r>
              <a:rPr lang="en-US" sz="3200" dirty="0" smtClean="0"/>
              <a:t>Community poverty</a:t>
            </a:r>
          </a:p>
          <a:p>
            <a:r>
              <a:rPr lang="en-US" sz="3200" dirty="0" smtClean="0"/>
              <a:t>Physical and/or sexual abuse</a:t>
            </a:r>
          </a:p>
          <a:p>
            <a:r>
              <a:rPr lang="en-US" sz="3200" dirty="0" smtClean="0"/>
              <a:t>Addiction in close family members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99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s of brain development from the ages of 5 to 20, showing the side view and top view of the brain and highlighting the prefrontal cortex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047"/>
            <a:ext cx="12192000" cy="687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76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000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Functions of the prefrontal cortex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3" y="2327530"/>
            <a:ext cx="5637272" cy="403463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654" y="2327530"/>
            <a:ext cx="5334000" cy="402412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Executive function</a:t>
            </a:r>
          </a:p>
          <a:p>
            <a:r>
              <a:rPr lang="en-US" sz="2800" dirty="0" smtClean="0"/>
              <a:t>Differentiate </a:t>
            </a:r>
            <a:r>
              <a:rPr lang="en-US" sz="2800" dirty="0"/>
              <a:t>c</a:t>
            </a:r>
            <a:r>
              <a:rPr lang="en-US" sz="2800" dirty="0" smtClean="0"/>
              <a:t>onflicting thoughts</a:t>
            </a:r>
          </a:p>
          <a:p>
            <a:r>
              <a:rPr lang="en-US" sz="2800" dirty="0" smtClean="0"/>
              <a:t>Determine good vs. bad</a:t>
            </a:r>
          </a:p>
          <a:p>
            <a:r>
              <a:rPr lang="en-US" sz="2800" dirty="0" smtClean="0"/>
              <a:t>Future consequences of current activities</a:t>
            </a:r>
          </a:p>
          <a:p>
            <a:r>
              <a:rPr lang="en-US" sz="2800" dirty="0" smtClean="0"/>
              <a:t>Working toward a defined goal</a:t>
            </a:r>
          </a:p>
          <a:p>
            <a:r>
              <a:rPr lang="en-US" sz="2800" dirty="0" smtClean="0"/>
              <a:t>Prediction of outcomes</a:t>
            </a:r>
          </a:p>
          <a:p>
            <a:r>
              <a:rPr lang="en-US" sz="2800" dirty="0" smtClean="0"/>
              <a:t>Social control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345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447" y="187549"/>
            <a:ext cx="9146524" cy="10371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Addiction Changes brain circuits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231010" y="1199213"/>
            <a:ext cx="2391340" cy="22409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Control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802807" y="1555845"/>
            <a:ext cx="1260144" cy="126924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01880" y="3420691"/>
            <a:ext cx="1269240" cy="1105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Salience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26447" y="2852382"/>
            <a:ext cx="2100310" cy="1839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Salience</a:t>
            </a:r>
            <a:endParaRPr lang="en-US" sz="4000" b="1" dirty="0"/>
          </a:p>
        </p:txBody>
      </p:sp>
      <p:sp>
        <p:nvSpPr>
          <p:cNvPr id="7" name="Hexagon 6"/>
          <p:cNvSpPr/>
          <p:nvPr/>
        </p:nvSpPr>
        <p:spPr>
          <a:xfrm>
            <a:off x="3718776" y="4221855"/>
            <a:ext cx="1060704" cy="914400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9634466" y="3480180"/>
            <a:ext cx="2432615" cy="2035332"/>
          </a:xfrm>
          <a:prstGeom prst="hex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Drive</a:t>
            </a:r>
            <a:endParaRPr lang="en-US" sz="4000" b="1" dirty="0"/>
          </a:p>
        </p:txBody>
      </p:sp>
      <p:sp>
        <p:nvSpPr>
          <p:cNvPr id="9" name="Flowchart: Merge 8"/>
          <p:cNvSpPr/>
          <p:nvPr/>
        </p:nvSpPr>
        <p:spPr>
          <a:xfrm>
            <a:off x="2780234" y="5597920"/>
            <a:ext cx="971106" cy="945107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Merge 9"/>
          <p:cNvSpPr/>
          <p:nvPr/>
        </p:nvSpPr>
        <p:spPr>
          <a:xfrm>
            <a:off x="7765004" y="5097018"/>
            <a:ext cx="1869464" cy="1535795"/>
          </a:xfrm>
          <a:prstGeom prst="flowChartMerg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71261" y="5515806"/>
            <a:ext cx="1038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Memory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5472752" y="1842448"/>
            <a:ext cx="0" cy="4455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069599" y="5192692"/>
            <a:ext cx="1447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Memory</a:t>
            </a:r>
            <a:endParaRPr lang="en-US" sz="2400" b="1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718776" y="3417487"/>
            <a:ext cx="675741" cy="804368"/>
          </a:xfrm>
          <a:prstGeom prst="straightConnector1">
            <a:avLst/>
          </a:prstGeom>
          <a:ln w="1047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9730854" y="2852382"/>
            <a:ext cx="518615" cy="568309"/>
          </a:xfrm>
          <a:prstGeom prst="straightConnector1">
            <a:avLst/>
          </a:prstGeom>
          <a:ln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752824" y="4314001"/>
            <a:ext cx="1484016" cy="1201511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8418697" y="4221855"/>
            <a:ext cx="522497" cy="875163"/>
          </a:xfrm>
          <a:prstGeom prst="straightConnector1">
            <a:avLst/>
          </a:prstGeom>
          <a:ln w="762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" idx="3"/>
          </p:cNvCxnSpPr>
          <p:nvPr/>
        </p:nvCxnSpPr>
        <p:spPr>
          <a:xfrm flipV="1">
            <a:off x="1671120" y="3112015"/>
            <a:ext cx="910094" cy="590556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8418697" y="2852382"/>
            <a:ext cx="665342" cy="565105"/>
          </a:xfrm>
          <a:prstGeom prst="straightConnector1">
            <a:avLst/>
          </a:prstGeom>
          <a:ln w="889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8418697" y="3702570"/>
            <a:ext cx="1215770" cy="254833"/>
          </a:xfrm>
          <a:prstGeom prst="straightConnector1">
            <a:avLst/>
          </a:prstGeom>
          <a:ln w="857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226756" y="4572000"/>
            <a:ext cx="362608" cy="4197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843790" y="3957403"/>
            <a:ext cx="1874986" cy="568757"/>
          </a:xfrm>
          <a:prstGeom prst="straightConnector1">
            <a:avLst/>
          </a:prstGeom>
          <a:ln w="28575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1293176" y="4644019"/>
            <a:ext cx="1389398" cy="971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-3784" r="-6477" b="8897"/>
          <a:stretch/>
        </p:blipFill>
        <p:spPr>
          <a:xfrm>
            <a:off x="1" y="861607"/>
            <a:ext cx="9127958" cy="5996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7757" y="523742"/>
            <a:ext cx="8474243" cy="129302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Substance use in the workplace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7521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7142" y="401303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400" dirty="0" smtClean="0"/>
              <a:t>Cost of drug abuse in the workplace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679" y="2333646"/>
            <a:ext cx="10820400" cy="452435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Drug abuse cost US employers $81 billion yearly </a:t>
            </a:r>
          </a:p>
          <a:p>
            <a:r>
              <a:rPr lang="en-US" sz="3600" dirty="0" smtClean="0"/>
              <a:t>$25-30 billion in lost productivity due to absenteeism</a:t>
            </a:r>
          </a:p>
          <a:p>
            <a:r>
              <a:rPr lang="en-US" sz="3600" dirty="0" smtClean="0"/>
              <a:t>$25 billion in increased healthcare costs</a:t>
            </a:r>
          </a:p>
          <a:p>
            <a:r>
              <a:rPr lang="en-US" sz="3600" dirty="0" smtClean="0"/>
              <a:t>80% of drug abusers steal from their employer or other employees to support their habit</a:t>
            </a:r>
          </a:p>
          <a:p>
            <a:r>
              <a:rPr lang="en-US" sz="3600" dirty="0" smtClean="0"/>
              <a:t>77% of drug abusers are employed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9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2948" y="753533"/>
            <a:ext cx="9063251" cy="96769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SUD impacts on the workplace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31911" y="2104565"/>
            <a:ext cx="11183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Increased work related accidents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Employee drug use increases medical claims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Increased medical claims increases medical insurance premiums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Employees with SUD are 5x more likely to file a WC claim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WC claims have higher payouts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19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03764"/>
            <a:ext cx="8610600" cy="129302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18951"/>
            <a:ext cx="10820400" cy="4765183"/>
          </a:xfrm>
        </p:spPr>
        <p:txBody>
          <a:bodyPr>
            <a:noAutofit/>
          </a:bodyPr>
          <a:lstStyle/>
          <a:p>
            <a:r>
              <a:rPr lang="en-US" sz="4000" dirty="0"/>
              <a:t>Substance use disorder </a:t>
            </a:r>
            <a:r>
              <a:rPr lang="en-US" sz="4000" dirty="0" smtClean="0"/>
              <a:t>definitions and statistics</a:t>
            </a:r>
          </a:p>
          <a:p>
            <a:r>
              <a:rPr lang="en-US" sz="4000" dirty="0" smtClean="0"/>
              <a:t>Risk factors for SUD: genetic and developmental</a:t>
            </a:r>
          </a:p>
          <a:p>
            <a:r>
              <a:rPr lang="en-US" sz="4000" dirty="0" smtClean="0"/>
              <a:t>SUD in the workplace</a:t>
            </a:r>
          </a:p>
          <a:p>
            <a:r>
              <a:rPr lang="en-US" sz="4000" dirty="0" smtClean="0"/>
              <a:t>Alcohol use disorder</a:t>
            </a:r>
          </a:p>
          <a:p>
            <a:r>
              <a:rPr lang="en-US" sz="4000" dirty="0" smtClean="0"/>
              <a:t>Opioid use disorder</a:t>
            </a:r>
          </a:p>
          <a:p>
            <a:r>
              <a:rPr lang="en-US" sz="4000" dirty="0" smtClean="0"/>
              <a:t>Update on marijuana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	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166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8734" y="368490"/>
            <a:ext cx="8925636" cy="155394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Sud impact on the workplace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85831" y="2306834"/>
            <a:ext cx="10130516" cy="4034117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Substance use leads to increased absenteeism, increased sick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Increased employee theft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Being intoxicated on the job leads to product defects, missed deadlines, incomplete projects, inaccurate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Increased equipment damage and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If you have addicted employees, you have drug dealers in your company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108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505065"/>
            <a:ext cx="8610600" cy="1293028"/>
          </a:xfrm>
        </p:spPr>
        <p:txBody>
          <a:bodyPr/>
          <a:lstStyle/>
          <a:p>
            <a:r>
              <a:rPr lang="en-US" dirty="0" smtClean="0"/>
              <a:t>SUD in the workplace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Drug dealing is a crime, but there are other types of crimes</a:t>
            </a:r>
          </a:p>
          <a:p>
            <a:r>
              <a:rPr lang="en-US" sz="3200" dirty="0" smtClean="0"/>
              <a:t>Corporate theft</a:t>
            </a:r>
          </a:p>
          <a:p>
            <a:r>
              <a:rPr lang="en-US" sz="3200" dirty="0" smtClean="0"/>
              <a:t>Stealing from other employees</a:t>
            </a:r>
          </a:p>
          <a:p>
            <a:r>
              <a:rPr lang="en-US" sz="3200" dirty="0" smtClean="0"/>
              <a:t>Ties to organized crime</a:t>
            </a:r>
          </a:p>
          <a:p>
            <a:r>
              <a:rPr lang="en-US" sz="3200" dirty="0" smtClean="0"/>
              <a:t>Violence toward other employees, blackmail </a:t>
            </a:r>
            <a:endParaRPr lang="en-US" sz="3200" dirty="0"/>
          </a:p>
          <a:p>
            <a:r>
              <a:rPr lang="en-US" sz="3200" dirty="0" smtClean="0"/>
              <a:t>Drug Free Workplace Act of 1988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8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832" y="287138"/>
            <a:ext cx="7523747" cy="173877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Sud in the workplace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20001" y="2186332"/>
            <a:ext cx="10130516" cy="343865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3-4x more likely to injury themselves or another employee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5x more likely to be in an accident off the job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Incur 300% more medical cost than their non drug using counterparts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0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6" t="-571" r="446" b="2142"/>
          <a:stretch/>
        </p:blipFill>
        <p:spPr>
          <a:xfrm>
            <a:off x="0" y="1499900"/>
            <a:ext cx="8037095" cy="5358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7179" y="176462"/>
            <a:ext cx="8694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atin typeface="+mj-lt"/>
              </a:rPr>
              <a:t>INDUSTRIES WITH THE HIGHEST SUBSTANCE USE DISORDER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59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0282" r="7598" b="13110"/>
          <a:stretch/>
        </p:blipFill>
        <p:spPr>
          <a:xfrm>
            <a:off x="1203157" y="-16042"/>
            <a:ext cx="9962147" cy="698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410" y="491658"/>
            <a:ext cx="4174958" cy="1293028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Alcohol 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090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use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Drinking more/longer than intended</a:t>
            </a:r>
          </a:p>
          <a:p>
            <a:r>
              <a:rPr lang="en-US" sz="2800" dirty="0" smtClean="0"/>
              <a:t>Wanted to cut down but couldn’t</a:t>
            </a:r>
          </a:p>
          <a:p>
            <a:r>
              <a:rPr lang="en-US" sz="2800" dirty="0" smtClean="0"/>
              <a:t>Spending a lot of time drinking</a:t>
            </a:r>
          </a:p>
          <a:p>
            <a:r>
              <a:rPr lang="en-US" sz="2800" dirty="0" smtClean="0"/>
              <a:t>Wanted a drink so badly-craving</a:t>
            </a:r>
          </a:p>
          <a:p>
            <a:r>
              <a:rPr lang="en-US" sz="2800" dirty="0" smtClean="0"/>
              <a:t>Drinking caused trouble with job or family</a:t>
            </a:r>
          </a:p>
          <a:p>
            <a:r>
              <a:rPr lang="en-US" sz="2800" dirty="0" smtClean="0"/>
              <a:t>Continued to drink in spite of trouble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Given up activities in order to drink</a:t>
            </a:r>
          </a:p>
          <a:p>
            <a:r>
              <a:rPr lang="en-US" sz="2800" dirty="0" smtClean="0"/>
              <a:t>Gotten into a dangerous situation</a:t>
            </a:r>
          </a:p>
          <a:p>
            <a:r>
              <a:rPr lang="en-US" sz="2800" dirty="0" smtClean="0"/>
              <a:t>Continuing to drink in spite of health issues</a:t>
            </a:r>
          </a:p>
          <a:p>
            <a:r>
              <a:rPr lang="en-US" sz="2800" dirty="0" smtClean="0"/>
              <a:t>Have to drink more to get the same effect</a:t>
            </a:r>
          </a:p>
          <a:p>
            <a:r>
              <a:rPr lang="en-US" sz="2800" dirty="0" smtClean="0"/>
              <a:t>Experience withdrawal when the ETOH wears off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30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23" y="398690"/>
            <a:ext cx="7078050" cy="147105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Statistics on alcohol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82316" y="3362530"/>
            <a:ext cx="10832225" cy="235242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In 2015 15.1 million adults had AUD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An estimated 623,000 youth age 12-17 had AUD in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88,000 alcohol related deaths in 2015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4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leading preventable cause of death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 smtClean="0"/>
              <a:t>In 2014 31% of traffic fatalities were due to alcohol impaired driving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616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Alcohol effects on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Brain; mood, behavior and cognitive dysfunction</a:t>
            </a:r>
          </a:p>
          <a:p>
            <a:r>
              <a:rPr lang="en-US" sz="4000" dirty="0" smtClean="0"/>
              <a:t>Cardiac; myopathy, arrhythmias, MI, CVA</a:t>
            </a:r>
          </a:p>
          <a:p>
            <a:r>
              <a:rPr lang="en-US" sz="4000" dirty="0" smtClean="0"/>
              <a:t>Hepatic; steatosis, hepatitis, fibrosis, cirrhosis</a:t>
            </a:r>
          </a:p>
          <a:p>
            <a:r>
              <a:rPr lang="en-US" sz="4000" dirty="0" smtClean="0"/>
              <a:t>Pancreas; pancreatitis</a:t>
            </a:r>
          </a:p>
          <a:p>
            <a:r>
              <a:rPr lang="en-US" sz="4000" dirty="0" smtClean="0"/>
              <a:t>Cancer; mouth, esophagus, throat, liver, breast</a:t>
            </a:r>
          </a:p>
          <a:p>
            <a:r>
              <a:rPr lang="en-US" sz="4000" dirty="0" smtClean="0"/>
              <a:t>Immune System; pneumonia, TB,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05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612" y="232110"/>
            <a:ext cx="8610600" cy="1293028"/>
          </a:xfrm>
        </p:spPr>
        <p:txBody>
          <a:bodyPr/>
          <a:lstStyle/>
          <a:p>
            <a:r>
              <a:rPr lang="en-US" dirty="0" smtClean="0"/>
              <a:t>Industries with the highest alcohol use disorder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138"/>
            <a:ext cx="7956884" cy="533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39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2215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Addiction is a primary, chronic disease of brain reward, motivation, memory and related circuitry. </a:t>
            </a:r>
          </a:p>
          <a:p>
            <a:r>
              <a:rPr lang="en-US" sz="3600" dirty="0" smtClean="0"/>
              <a:t>Dysfunction in these circuits leads to the characteristic biological, psychological, social and spiritual manifestations. </a:t>
            </a:r>
          </a:p>
          <a:p>
            <a:r>
              <a:rPr lang="en-US" sz="3600" dirty="0" smtClean="0"/>
              <a:t>This is reflected in an individual pathologically pursuing reward and/or relief by substance use and other behaviors</a:t>
            </a:r>
            <a:r>
              <a:rPr lang="en-US" sz="3200" dirty="0" smtClean="0"/>
              <a:t>.</a:t>
            </a:r>
          </a:p>
          <a:p>
            <a:pPr lvl="1"/>
            <a:r>
              <a:rPr lang="en-US" i="1" u="sng" dirty="0" smtClean="0"/>
              <a:t>American Society of Addiction Medicine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76841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188" y="764373"/>
            <a:ext cx="4576011" cy="12930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Opioids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5"/>
          <a:stretch/>
        </p:blipFill>
        <p:spPr>
          <a:xfrm>
            <a:off x="0" y="0"/>
            <a:ext cx="7042484" cy="68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use disorder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Economic burden  $78.5 billion a year</a:t>
            </a:r>
          </a:p>
          <a:p>
            <a:r>
              <a:rPr lang="en-US" sz="3200" dirty="0" smtClean="0"/>
              <a:t>90 opioid overdose deaths daily in 2017</a:t>
            </a:r>
          </a:p>
          <a:p>
            <a:r>
              <a:rPr lang="en-US" sz="3200" dirty="0" smtClean="0"/>
              <a:t>21-29% of patients prescribed opioids misuse them</a:t>
            </a:r>
          </a:p>
          <a:p>
            <a:r>
              <a:rPr lang="en-US" sz="3200" dirty="0" smtClean="0"/>
              <a:t>Approximately 5% who misuse prescription opioids progress to heroin</a:t>
            </a:r>
          </a:p>
          <a:p>
            <a:r>
              <a:rPr lang="en-US" sz="3200" dirty="0" smtClean="0"/>
              <a:t>80% people using heroin started misusing prescription opioids</a:t>
            </a:r>
          </a:p>
          <a:p>
            <a:r>
              <a:rPr lang="en-US" sz="3200" dirty="0"/>
              <a:t>3</a:t>
            </a:r>
            <a:r>
              <a:rPr lang="en-US" sz="3200" dirty="0" smtClean="0"/>
              <a:t> million Americans have OUD</a:t>
            </a:r>
          </a:p>
          <a:p>
            <a:r>
              <a:rPr lang="en-US" sz="3200" dirty="0" smtClean="0"/>
              <a:t>In 2015 prescribing rate has decreased but it is 640MME per capita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336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9" r="2243" b="2924"/>
          <a:stretch/>
        </p:blipFill>
        <p:spPr>
          <a:xfrm>
            <a:off x="513347" y="0"/>
            <a:ext cx="10940716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68" y="1"/>
            <a:ext cx="87291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6" y="0"/>
            <a:ext cx="10922548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8755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9" r="3618"/>
          <a:stretch/>
        </p:blipFill>
        <p:spPr>
          <a:xfrm>
            <a:off x="962526" y="0"/>
            <a:ext cx="10299032" cy="68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0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Opioid use disorder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Using more/longer </a:t>
            </a:r>
            <a:r>
              <a:rPr lang="en-US" sz="2800" dirty="0"/>
              <a:t>than intended</a:t>
            </a:r>
          </a:p>
          <a:p>
            <a:r>
              <a:rPr lang="en-US" sz="2800" dirty="0"/>
              <a:t>Wanted to cut down but couldn’t</a:t>
            </a:r>
          </a:p>
          <a:p>
            <a:r>
              <a:rPr lang="en-US" sz="2800" dirty="0"/>
              <a:t>Spending a lot of time </a:t>
            </a:r>
            <a:r>
              <a:rPr lang="en-US" sz="2800" dirty="0" smtClean="0"/>
              <a:t>using opioids</a:t>
            </a:r>
            <a:endParaRPr lang="en-US" sz="2800" dirty="0"/>
          </a:p>
          <a:p>
            <a:r>
              <a:rPr lang="en-US" sz="2800" dirty="0"/>
              <a:t>Wanted </a:t>
            </a:r>
            <a:r>
              <a:rPr lang="en-US" sz="2800" dirty="0" smtClean="0"/>
              <a:t>to use  </a:t>
            </a:r>
            <a:r>
              <a:rPr lang="en-US" sz="2800" dirty="0"/>
              <a:t>badly-craving</a:t>
            </a:r>
          </a:p>
          <a:p>
            <a:r>
              <a:rPr lang="en-US" sz="2800" dirty="0" smtClean="0"/>
              <a:t>Using </a:t>
            </a:r>
            <a:r>
              <a:rPr lang="en-US" sz="2800" dirty="0"/>
              <a:t>caused trouble with job or family</a:t>
            </a:r>
          </a:p>
          <a:p>
            <a:r>
              <a:rPr lang="en-US" sz="2800" dirty="0"/>
              <a:t>Continued to </a:t>
            </a:r>
            <a:r>
              <a:rPr lang="en-US" sz="2800" dirty="0" smtClean="0"/>
              <a:t>use </a:t>
            </a:r>
            <a:r>
              <a:rPr lang="en-US" sz="2800" dirty="0"/>
              <a:t>in spite of trouble</a:t>
            </a:r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Given up activities in order to </a:t>
            </a:r>
            <a:r>
              <a:rPr lang="en-US" sz="3200" dirty="0" smtClean="0"/>
              <a:t>use</a:t>
            </a:r>
            <a:endParaRPr lang="en-US" sz="3200" dirty="0"/>
          </a:p>
          <a:p>
            <a:r>
              <a:rPr lang="en-US" sz="3200" dirty="0"/>
              <a:t>Gotten into a dangerous situation</a:t>
            </a:r>
          </a:p>
          <a:p>
            <a:r>
              <a:rPr lang="en-US" sz="3200" dirty="0"/>
              <a:t>Continuing to </a:t>
            </a:r>
            <a:r>
              <a:rPr lang="en-US" sz="3200" dirty="0" smtClean="0"/>
              <a:t>use </a:t>
            </a:r>
            <a:r>
              <a:rPr lang="en-US" sz="3200" dirty="0"/>
              <a:t>in spite of health issues</a:t>
            </a:r>
          </a:p>
          <a:p>
            <a:r>
              <a:rPr lang="en-US" sz="3200" dirty="0"/>
              <a:t>Have to </a:t>
            </a:r>
            <a:r>
              <a:rPr lang="en-US" sz="3200" dirty="0" smtClean="0"/>
              <a:t>use </a:t>
            </a:r>
            <a:r>
              <a:rPr lang="en-US" sz="3200" dirty="0"/>
              <a:t>more to get the same effect</a:t>
            </a:r>
          </a:p>
          <a:p>
            <a:r>
              <a:rPr lang="en-US" sz="3200" dirty="0"/>
              <a:t>Experience withdrawal when the </a:t>
            </a:r>
            <a:r>
              <a:rPr lang="en-US" sz="3200" dirty="0" smtClean="0"/>
              <a:t>opioid wears off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7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8" b="3782"/>
          <a:stretch/>
        </p:blipFill>
        <p:spPr bwMode="auto">
          <a:xfrm>
            <a:off x="0" y="0"/>
            <a:ext cx="84916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927" y="554628"/>
            <a:ext cx="8610600" cy="1293028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marijuana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102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marijuana, cbd, thc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Marijuana comes from the Cannabis Sativa plant the flower buds, leaves, resin contain the highest THC concentrations</a:t>
            </a:r>
          </a:p>
          <a:p>
            <a:r>
              <a:rPr lang="en-US" sz="2800" dirty="0"/>
              <a:t>Delta-9 THC is the main  psychoactive </a:t>
            </a:r>
            <a:r>
              <a:rPr lang="en-US" sz="2800" dirty="0" smtClean="0"/>
              <a:t>compound</a:t>
            </a:r>
          </a:p>
          <a:p>
            <a:r>
              <a:rPr lang="en-US" sz="2800" dirty="0" smtClean="0"/>
              <a:t>Hemp is from the stalks and sterilized seeds</a:t>
            </a:r>
          </a:p>
          <a:p>
            <a:r>
              <a:rPr lang="en-US" sz="2800" dirty="0" smtClean="0"/>
              <a:t>Hemp comes from the same plant and contains THC and it is legal in certain instances</a:t>
            </a:r>
          </a:p>
          <a:p>
            <a:r>
              <a:rPr lang="en-US" sz="2800" dirty="0" smtClean="0"/>
              <a:t>THC in marijuana plants can vary from 10% to 30%</a:t>
            </a:r>
          </a:p>
          <a:p>
            <a:r>
              <a:rPr lang="en-US" sz="2800" dirty="0" smtClean="0"/>
              <a:t>CBD oil is marijuana concentrate up to 40-80% THC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18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Marijuana legal fed vs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 smtClean="0"/>
              <a:t>It is a Schedule I substance under the Controlled </a:t>
            </a:r>
            <a:r>
              <a:rPr lang="en-US" sz="2800" dirty="0"/>
              <a:t>S</a:t>
            </a:r>
            <a:r>
              <a:rPr lang="en-US" sz="2800" dirty="0" smtClean="0"/>
              <a:t>ubstances Act</a:t>
            </a:r>
          </a:p>
          <a:p>
            <a:r>
              <a:rPr lang="en-US" sz="2800" dirty="0" smtClean="0"/>
              <a:t>High abuse potential, no accepted medical use, lack of safety under medical supervision</a:t>
            </a:r>
          </a:p>
          <a:p>
            <a:r>
              <a:rPr lang="en-US" sz="2800" dirty="0" smtClean="0"/>
              <a:t>The FDA has the federal authority to approve drugs for medicinal purposes</a:t>
            </a:r>
          </a:p>
          <a:p>
            <a:r>
              <a:rPr lang="en-US" sz="2800" dirty="0" smtClean="0"/>
              <a:t>FDA and the DEA conclude there is no medical use and it remains a schedule I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56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Impaired control</a:t>
            </a:r>
          </a:p>
          <a:p>
            <a:pPr lvl="1"/>
            <a:r>
              <a:rPr lang="en-US" sz="4000" dirty="0" smtClean="0"/>
              <a:t>Greater use</a:t>
            </a:r>
          </a:p>
          <a:p>
            <a:pPr lvl="1"/>
            <a:r>
              <a:rPr lang="en-US" sz="4000" dirty="0" smtClean="0"/>
              <a:t>Failed attempts to reduce or decrease</a:t>
            </a:r>
          </a:p>
          <a:p>
            <a:pPr lvl="1"/>
            <a:r>
              <a:rPr lang="en-US" sz="4000" dirty="0" smtClean="0"/>
              <a:t>Spending greater amounts of time in obtaining , using, recovering from the substance</a:t>
            </a:r>
          </a:p>
          <a:p>
            <a:pPr lvl="1"/>
            <a:r>
              <a:rPr lang="en-US" sz="4000" dirty="0" smtClean="0"/>
              <a:t>Craving is an intense desire to or urge</a:t>
            </a:r>
          </a:p>
        </p:txBody>
      </p:sp>
    </p:spTree>
    <p:extLst>
      <p:ext uri="{BB962C8B-B14F-4D97-AF65-F5344CB8AC3E}">
        <p14:creationId xmlns:p14="http://schemas.microsoft.com/office/powerpoint/2010/main" val="9139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1.r29static.com/bin/entry/db5/700x467/1689944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05" y="0"/>
            <a:ext cx="10155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6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71"/>
            <a:ext cx="9545053" cy="6851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5388" y="0"/>
            <a:ext cx="5566611" cy="1293028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Alcohol blood concentrations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36858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968" y="1"/>
            <a:ext cx="5727031" cy="1331494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Marijuana blood concentration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68588"/>
            <a:ext cx="8610600" cy="1293028"/>
          </a:xfrm>
        </p:spPr>
        <p:txBody>
          <a:bodyPr/>
          <a:lstStyle/>
          <a:p>
            <a:r>
              <a:rPr lang="en-US" dirty="0"/>
              <a:t>Marijuana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3015"/>
            <a:ext cx="10820400" cy="5117909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Acute ; unto 6 hours</a:t>
            </a:r>
          </a:p>
          <a:p>
            <a:pPr lvl="1"/>
            <a:r>
              <a:rPr lang="en-US" sz="3000" dirty="0"/>
              <a:t>drowsy, lackadaisical</a:t>
            </a:r>
            <a:br>
              <a:rPr lang="en-US" sz="3000" dirty="0"/>
            </a:br>
            <a:r>
              <a:rPr lang="en-US" sz="3000" dirty="0"/>
              <a:t>decreased </a:t>
            </a:r>
            <a:r>
              <a:rPr lang="en-US" sz="3000" dirty="0" smtClean="0"/>
              <a:t>response </a:t>
            </a:r>
            <a:r>
              <a:rPr lang="en-US" sz="3000" dirty="0"/>
              <a:t>time, focus</a:t>
            </a:r>
            <a:r>
              <a:rPr lang="en-US" sz="3000" dirty="0" smtClean="0"/>
              <a:t>, concentration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decreased ability to judge distance, space and time</a:t>
            </a:r>
            <a:br>
              <a:rPr lang="en-US" sz="3000" dirty="0"/>
            </a:br>
            <a:r>
              <a:rPr lang="en-US" sz="3000" dirty="0"/>
              <a:t>impaired balance, memory</a:t>
            </a:r>
            <a:endParaRPr lang="en-US" sz="3000" dirty="0" smtClean="0"/>
          </a:p>
          <a:p>
            <a:r>
              <a:rPr lang="en-US" sz="2800" b="1" dirty="0" smtClean="0"/>
              <a:t>Intermediate; 24-48 hours</a:t>
            </a:r>
          </a:p>
          <a:p>
            <a:pPr lvl="1"/>
            <a:r>
              <a:rPr lang="en-US" sz="2800" dirty="0"/>
              <a:t>decreased hand eye coordination</a:t>
            </a:r>
            <a:br>
              <a:rPr lang="en-US" sz="2800" dirty="0"/>
            </a:br>
            <a:r>
              <a:rPr lang="en-US" sz="2800" dirty="0"/>
              <a:t>prolonged lack of motivation</a:t>
            </a:r>
            <a:endParaRPr lang="en-US" sz="2800" dirty="0" smtClean="0"/>
          </a:p>
          <a:p>
            <a:r>
              <a:rPr lang="en-US" sz="2800" b="1" dirty="0" smtClean="0"/>
              <a:t>Long term; up to 30 days</a:t>
            </a:r>
          </a:p>
          <a:p>
            <a:pPr lvl="1"/>
            <a:r>
              <a:rPr lang="en-US" sz="2800" dirty="0" smtClean="0"/>
              <a:t>amotivational </a:t>
            </a:r>
            <a:r>
              <a:rPr lang="en-US" sz="2800" dirty="0"/>
              <a:t>syndrome, apathy, lethargy</a:t>
            </a:r>
            <a:r>
              <a:rPr lang="en-US" sz="2800" dirty="0" smtClean="0"/>
              <a:t>, can’t </a:t>
            </a:r>
            <a:r>
              <a:rPr lang="en-US" sz="2800" dirty="0"/>
              <a:t>complete task</a:t>
            </a:r>
            <a:br>
              <a:rPr lang="en-US" sz="2800" dirty="0"/>
            </a:br>
            <a:r>
              <a:rPr lang="en-US" sz="2800" dirty="0"/>
              <a:t>lack of ambition to seek and maintain employment</a:t>
            </a:r>
            <a:br>
              <a:rPr lang="en-US" sz="2800" dirty="0"/>
            </a:b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116" y="577070"/>
            <a:ext cx="8935452" cy="1101026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Obstacles in legalization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96263" y="2573821"/>
            <a:ext cx="10130516" cy="241681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T</a:t>
            </a:r>
            <a:r>
              <a:rPr lang="en-US" sz="3600" dirty="0" smtClean="0"/>
              <a:t>oo </a:t>
            </a:r>
            <a:r>
              <a:rPr lang="en-US" sz="3600" dirty="0"/>
              <a:t>many forms, potencies, </a:t>
            </a:r>
            <a:r>
              <a:rPr lang="en-US" sz="3600" dirty="0" smtClean="0"/>
              <a:t>additives, contaminants for </a:t>
            </a:r>
            <a:r>
              <a:rPr lang="en-US" sz="3600" dirty="0"/>
              <a:t>the </a:t>
            </a:r>
            <a:r>
              <a:rPr lang="en-US" sz="3600" dirty="0" smtClean="0"/>
              <a:t>FDA </a:t>
            </a:r>
            <a:r>
              <a:rPr lang="en-US" sz="3600" dirty="0"/>
              <a:t>to assess </a:t>
            </a:r>
            <a:r>
              <a:rPr lang="en-US" sz="3600" dirty="0" smtClean="0"/>
              <a:t>efficacy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DEA does not permit marijuana for research in universities receiving federal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</a:t>
            </a:r>
            <a:r>
              <a:rPr lang="en-US" sz="3600" dirty="0" smtClean="0"/>
              <a:t>harmaceutical </a:t>
            </a:r>
            <a:r>
              <a:rPr lang="en-US" sz="3600" dirty="0"/>
              <a:t>companies provide the majority of </a:t>
            </a:r>
            <a:r>
              <a:rPr lang="en-US" sz="3600" dirty="0" smtClean="0"/>
              <a:t>research </a:t>
            </a:r>
            <a:r>
              <a:rPr lang="en-US" sz="3600" dirty="0"/>
              <a:t>and </a:t>
            </a:r>
            <a:r>
              <a:rPr lang="en-US" sz="3600" dirty="0" smtClean="0"/>
              <a:t>development </a:t>
            </a:r>
            <a:r>
              <a:rPr lang="en-US" sz="3600" dirty="0"/>
              <a:t>for new drugs. </a:t>
            </a:r>
            <a:endParaRPr lang="en-US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smtClean="0"/>
              <a:t>They </a:t>
            </a:r>
            <a:r>
              <a:rPr lang="en-US" sz="3600" dirty="0"/>
              <a:t>recoup their investment </a:t>
            </a:r>
            <a:r>
              <a:rPr lang="en-US" sz="3600" dirty="0" smtClean="0"/>
              <a:t>through patents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876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SUD is a chronic brain disease that is genetic and environmental</a:t>
            </a:r>
          </a:p>
          <a:p>
            <a:r>
              <a:rPr lang="en-US" sz="3200" dirty="0" smtClean="0"/>
              <a:t>SUD is developmental and likely starts in adolescence</a:t>
            </a:r>
          </a:p>
          <a:p>
            <a:r>
              <a:rPr lang="en-US" sz="3200" dirty="0" smtClean="0"/>
              <a:t>Alcohol, opioids, and marijuana are the most prevalent substances of abuse in the workplace</a:t>
            </a:r>
          </a:p>
          <a:p>
            <a:r>
              <a:rPr lang="en-US" sz="3200" dirty="0" smtClean="0"/>
              <a:t>SUD has a huge negative economic impact on businesses</a:t>
            </a:r>
          </a:p>
          <a:p>
            <a:r>
              <a:rPr lang="en-US" sz="3200" dirty="0" smtClean="0"/>
              <a:t>Marijuana legalization is fraught with many issues that need to be addressed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926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addiction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Social Impairment</a:t>
            </a:r>
          </a:p>
          <a:p>
            <a:pPr lvl="1"/>
            <a:r>
              <a:rPr lang="en-US" sz="4000" dirty="0" smtClean="0"/>
              <a:t>Failure to fulfill major role obligations</a:t>
            </a:r>
          </a:p>
          <a:p>
            <a:pPr lvl="1"/>
            <a:r>
              <a:rPr lang="en-US" sz="4000" dirty="0" smtClean="0"/>
              <a:t>Recurrent social or interpersonal problems</a:t>
            </a:r>
          </a:p>
          <a:p>
            <a:pPr lvl="1"/>
            <a:r>
              <a:rPr lang="en-US" sz="4000" dirty="0" smtClean="0"/>
              <a:t>Important social, occupational or family activities are reduced or given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4256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addiction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3502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Risky use of the substance</a:t>
            </a:r>
          </a:p>
          <a:p>
            <a:pPr lvl="1"/>
            <a:r>
              <a:rPr lang="en-US" sz="2400" dirty="0" smtClean="0"/>
              <a:t>Recurrent substance use in situations in which it is physically hazardous</a:t>
            </a:r>
          </a:p>
          <a:p>
            <a:pPr lvl="1"/>
            <a:r>
              <a:rPr lang="en-US" sz="2400" dirty="0" smtClean="0"/>
              <a:t>Continued use of the substance despite knowledge of having a persistent or recurrent physical or psychological problem that is caused or exacerbated by the substance</a:t>
            </a:r>
          </a:p>
          <a:p>
            <a:r>
              <a:rPr lang="en-US" sz="4000" dirty="0" smtClean="0"/>
              <a:t>Tolerance and withdrawal</a:t>
            </a:r>
          </a:p>
          <a:p>
            <a:pPr lvl="1"/>
            <a:r>
              <a:rPr lang="en-US" sz="2400" dirty="0" smtClean="0"/>
              <a:t>Requiring a markedly increased dose to achieve the desired effect</a:t>
            </a:r>
          </a:p>
          <a:p>
            <a:pPr lvl="1"/>
            <a:r>
              <a:rPr lang="en-US" sz="2400" dirty="0" smtClean="0"/>
              <a:t>Withdrawal is a syndrome occurs when the blood or tissue concentration of the substance deciles, after prolonged heavy use.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63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694212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Statistics </a:t>
            </a:r>
            <a:r>
              <a:rPr lang="en-US" dirty="0"/>
              <a:t>of substance use disorder in </a:t>
            </a:r>
            <a:r>
              <a:rPr lang="en-US" dirty="0" smtClean="0"/>
              <a:t>the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970" y="2565780"/>
            <a:ext cx="10820400" cy="3675396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4000" dirty="0"/>
              <a:t>20.5 million Americans had a SUD in 2015 with </a:t>
            </a:r>
            <a:r>
              <a:rPr lang="en-US" sz="4000" dirty="0" smtClean="0"/>
              <a:t>           2 </a:t>
            </a:r>
            <a:r>
              <a:rPr lang="en-US" sz="4000" dirty="0"/>
              <a:t>million related to prescription opioids</a:t>
            </a:r>
          </a:p>
          <a:p>
            <a:pPr marL="285750" indent="-285750"/>
            <a:r>
              <a:rPr lang="en-US" sz="4000" dirty="0"/>
              <a:t>In 2015 276,000 adolescents were using pain medications illegally</a:t>
            </a:r>
          </a:p>
          <a:p>
            <a:pPr marL="285750" indent="-285750"/>
            <a:r>
              <a:rPr lang="en-US" sz="4000" dirty="0"/>
              <a:t>Adults age 45-54 have the highest overdose rates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713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of substance use disorder in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85800" y="2696836"/>
            <a:ext cx="10820400" cy="40241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Drug overdose is the leading cause of accidental death in the US</a:t>
            </a:r>
          </a:p>
          <a:p>
            <a:r>
              <a:rPr lang="en-US" sz="4000" dirty="0" smtClean="0"/>
              <a:t>52,404 lethal drug overdoses in 2015</a:t>
            </a:r>
          </a:p>
          <a:p>
            <a:r>
              <a:rPr lang="en-US" sz="4000" dirty="0" smtClean="0"/>
              <a:t>20,101 overdose deaths related to prescription pain medications</a:t>
            </a:r>
          </a:p>
        </p:txBody>
      </p:sp>
    </p:spTree>
    <p:extLst>
      <p:ext uri="{BB962C8B-B14F-4D97-AF65-F5344CB8AC3E}">
        <p14:creationId xmlns:p14="http://schemas.microsoft.com/office/powerpoint/2010/main" val="22443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Substances of Abuse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35039" y="2899790"/>
            <a:ext cx="3456432" cy="365578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Alcohol</a:t>
            </a:r>
          </a:p>
          <a:p>
            <a:r>
              <a:rPr lang="en-US" sz="2800" dirty="0" smtClean="0"/>
              <a:t>Cocaine</a:t>
            </a:r>
          </a:p>
          <a:p>
            <a:r>
              <a:rPr lang="en-US" sz="2800" dirty="0" smtClean="0"/>
              <a:t>Hallucinogens</a:t>
            </a:r>
          </a:p>
          <a:p>
            <a:r>
              <a:rPr lang="en-US" sz="2800" dirty="0" smtClean="0"/>
              <a:t>Heroin</a:t>
            </a:r>
          </a:p>
          <a:p>
            <a:r>
              <a:rPr lang="en-US" sz="2800" dirty="0" smtClean="0"/>
              <a:t>Inhalants</a:t>
            </a:r>
          </a:p>
          <a:p>
            <a:r>
              <a:rPr lang="en-US" sz="2800" dirty="0" smtClean="0"/>
              <a:t>Ketamine</a:t>
            </a:r>
          </a:p>
          <a:p>
            <a:r>
              <a:rPr lang="en-US" sz="2800" dirty="0" smtClean="0"/>
              <a:t>LSD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207758" y="2899790"/>
            <a:ext cx="3579407" cy="3224465"/>
          </a:xfrm>
        </p:spPr>
        <p:txBody>
          <a:bodyPr>
            <a:normAutofit/>
          </a:bodyPr>
          <a:lstStyle/>
          <a:p>
            <a:r>
              <a:rPr lang="en-US" sz="2800" dirty="0"/>
              <a:t>Marijuana</a:t>
            </a:r>
          </a:p>
          <a:p>
            <a:r>
              <a:rPr lang="en-US" sz="2800" dirty="0"/>
              <a:t>MDMA</a:t>
            </a:r>
          </a:p>
          <a:p>
            <a:r>
              <a:rPr lang="en-US" sz="2800" dirty="0" smtClean="0"/>
              <a:t>Methamphetamine</a:t>
            </a:r>
            <a:endParaRPr lang="en-US" sz="2800" dirty="0"/>
          </a:p>
          <a:p>
            <a:r>
              <a:rPr lang="en-US" sz="2800" dirty="0" smtClean="0"/>
              <a:t>OTC cold medicines</a:t>
            </a:r>
          </a:p>
          <a:p>
            <a:r>
              <a:rPr lang="en-US" sz="2800" dirty="0" smtClean="0"/>
              <a:t>PCP</a:t>
            </a:r>
          </a:p>
          <a:p>
            <a:r>
              <a:rPr lang="en-US" sz="2800" dirty="0"/>
              <a:t>Prescription Opioids</a:t>
            </a:r>
          </a:p>
          <a:p>
            <a:endParaRPr lang="en-US" sz="2800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372081" y="2507090"/>
            <a:ext cx="4134118" cy="36171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Prescription sedatives</a:t>
            </a:r>
            <a:endParaRPr lang="en-US" sz="2800" dirty="0"/>
          </a:p>
          <a:p>
            <a:r>
              <a:rPr lang="en-US" sz="2800" dirty="0"/>
              <a:t>Prescription </a:t>
            </a:r>
            <a:r>
              <a:rPr lang="en-US" sz="2800" dirty="0" smtClean="0"/>
              <a:t>stimulants</a:t>
            </a:r>
            <a:endParaRPr lang="en-US" sz="2800" dirty="0"/>
          </a:p>
          <a:p>
            <a:r>
              <a:rPr lang="en-US" sz="2800" dirty="0"/>
              <a:t>Steroids</a:t>
            </a:r>
          </a:p>
          <a:p>
            <a:r>
              <a:rPr lang="en-US" sz="2800" dirty="0"/>
              <a:t>Synthetic </a:t>
            </a:r>
            <a:r>
              <a:rPr lang="en-US" sz="2800" dirty="0" smtClean="0"/>
              <a:t>cannabinoids</a:t>
            </a:r>
            <a:endParaRPr lang="en-US" sz="2800" dirty="0"/>
          </a:p>
          <a:p>
            <a:r>
              <a:rPr lang="en-US" sz="2800" dirty="0"/>
              <a:t>Synthetic Cathinones</a:t>
            </a:r>
          </a:p>
          <a:p>
            <a:r>
              <a:rPr lang="en-US" sz="2800" dirty="0"/>
              <a:t>Tobacco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20739</TotalTime>
  <Words>1334</Words>
  <Application>Microsoft Office PowerPoint</Application>
  <PresentationFormat>Custom</PresentationFormat>
  <Paragraphs>214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Vapor Trail</vt:lpstr>
      <vt:lpstr>Addiction: focus on opioids and new insights into marijuana</vt:lpstr>
      <vt:lpstr>introduction</vt:lpstr>
      <vt:lpstr>Definition of addiction</vt:lpstr>
      <vt:lpstr>Definition of addiction</vt:lpstr>
      <vt:lpstr>Definition of addiction </vt:lpstr>
      <vt:lpstr>Definition of addiction</vt:lpstr>
      <vt:lpstr>Statistics of substance use disorder in the US</vt:lpstr>
      <vt:lpstr>Statistics of substance use disorder in US</vt:lpstr>
      <vt:lpstr>Common Substances of Abuse</vt:lpstr>
      <vt:lpstr>SUD is a brain disorder</vt:lpstr>
      <vt:lpstr>PowerPoint Presentation</vt:lpstr>
      <vt:lpstr>Risk factors for developing SUD</vt:lpstr>
      <vt:lpstr>Environmental Risk factors</vt:lpstr>
      <vt:lpstr>PowerPoint Presentation</vt:lpstr>
      <vt:lpstr>Functions of the prefrontal cortex</vt:lpstr>
      <vt:lpstr>Addiction Changes brain circuits</vt:lpstr>
      <vt:lpstr>Substance use in the workplace</vt:lpstr>
      <vt:lpstr> Cost of drug abuse in the workplace</vt:lpstr>
      <vt:lpstr>SUD impacts on the workplace</vt:lpstr>
      <vt:lpstr>Sud impact on the workplace</vt:lpstr>
      <vt:lpstr>SUD in the workplace</vt:lpstr>
      <vt:lpstr>Sud in the workplace</vt:lpstr>
      <vt:lpstr>PowerPoint Presentation</vt:lpstr>
      <vt:lpstr>PowerPoint Presentation</vt:lpstr>
      <vt:lpstr>Alcohol </vt:lpstr>
      <vt:lpstr>Alcohol use disorder</vt:lpstr>
      <vt:lpstr>Statistics on alcohol</vt:lpstr>
      <vt:lpstr>Alcohol effects on health</vt:lpstr>
      <vt:lpstr>Industries with the highest alcohol use disorder</vt:lpstr>
      <vt:lpstr>Opioids</vt:lpstr>
      <vt:lpstr>Opioid use disorder statistics</vt:lpstr>
      <vt:lpstr>PowerPoint Presentation</vt:lpstr>
      <vt:lpstr>PowerPoint Presentation</vt:lpstr>
      <vt:lpstr>PowerPoint Presentation</vt:lpstr>
      <vt:lpstr>PowerPoint Presentation</vt:lpstr>
      <vt:lpstr>Opioid use disorder</vt:lpstr>
      <vt:lpstr>marijuana</vt:lpstr>
      <vt:lpstr>What is marijuana, cbd, thc</vt:lpstr>
      <vt:lpstr>Marijuana legal fed vs state</vt:lpstr>
      <vt:lpstr>PowerPoint Presentation</vt:lpstr>
      <vt:lpstr>Alcohol blood concentrations</vt:lpstr>
      <vt:lpstr>Marijuana blood concentration</vt:lpstr>
      <vt:lpstr>Marijuana effects</vt:lpstr>
      <vt:lpstr>Obstacles in legalization 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Addiction</dc:title>
  <dc:creator>G girault</dc:creator>
  <cp:lastModifiedBy>User</cp:lastModifiedBy>
  <cp:revision>141</cp:revision>
  <dcterms:created xsi:type="dcterms:W3CDTF">2017-08-19T23:01:26Z</dcterms:created>
  <dcterms:modified xsi:type="dcterms:W3CDTF">2017-09-11T15:11:05Z</dcterms:modified>
</cp:coreProperties>
</file>